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7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</p:sldIdLst>
  <p:sldSz cy="6858000" cx="9144000"/>
  <p:notesSz cx="6858000" cy="9144000"/>
  <p:embeddedFontLst>
    <p:embeddedFont>
      <p:font typeface="Lexend Light"/>
      <p:regular r:id="rId69"/>
      <p:bold r:id="rId70"/>
    </p:embeddedFont>
    <p:embeddedFont>
      <p:font typeface="Outfit"/>
      <p:regular r:id="rId71"/>
      <p:bold r:id="rId72"/>
    </p:embeddedFont>
    <p:embeddedFont>
      <p:font typeface="Lexend Medium"/>
      <p:regular r:id="rId73"/>
      <p:bold r:id="rId74"/>
    </p:embeddedFont>
    <p:embeddedFont>
      <p:font typeface="Lexend"/>
      <p:regular r:id="rId75"/>
      <p:bold r:id="rId76"/>
    </p:embeddedFont>
    <p:embeddedFont>
      <p:font typeface="Archivo Black"/>
      <p:regular r:id="rId7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font" Target="fonts/LexendMedium-regular.fntdata"/><Relationship Id="rId72" Type="http://schemas.openxmlformats.org/officeDocument/2006/relationships/font" Target="fonts/Outfit-bold.fntdata"/><Relationship Id="rId31" Type="http://schemas.openxmlformats.org/officeDocument/2006/relationships/slide" Target="slides/slide27.xml"/><Relationship Id="rId75" Type="http://schemas.openxmlformats.org/officeDocument/2006/relationships/font" Target="fonts/Lexend-regular.fntdata"/><Relationship Id="rId30" Type="http://schemas.openxmlformats.org/officeDocument/2006/relationships/slide" Target="slides/slide26.xml"/><Relationship Id="rId74" Type="http://schemas.openxmlformats.org/officeDocument/2006/relationships/font" Target="fonts/LexendMedium-bold.fntdata"/><Relationship Id="rId33" Type="http://schemas.openxmlformats.org/officeDocument/2006/relationships/slide" Target="slides/slide29.xml"/><Relationship Id="rId77" Type="http://schemas.openxmlformats.org/officeDocument/2006/relationships/font" Target="fonts/ArchivoBlack-regular.fntdata"/><Relationship Id="rId32" Type="http://schemas.openxmlformats.org/officeDocument/2006/relationships/slide" Target="slides/slide28.xml"/><Relationship Id="rId76" Type="http://schemas.openxmlformats.org/officeDocument/2006/relationships/font" Target="fonts/Lexend-bold.fntdata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71" Type="http://schemas.openxmlformats.org/officeDocument/2006/relationships/font" Target="fonts/Outfit-regular.fntdata"/><Relationship Id="rId70" Type="http://schemas.openxmlformats.org/officeDocument/2006/relationships/font" Target="fonts/LexendLight-bold.fntdata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font" Target="fonts/LexendLight-regular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presentation/d/13BxQbQ8xKk-c3w5aVk3dVqotCY7r7k-7Pg3gbFA3nXQ/edit?usp=sharing" TargetMode="External"/><Relationship Id="rId3" Type="http://schemas.openxmlformats.org/officeDocument/2006/relationships/hyperlink" Target="https://rb.gy/lfbiit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ea4acf6e8e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ea4acf6e8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https://docs.google.com/presentation/d/13BxQbQ8xKk-c3w5aVk3dVqotCY7r7k-7Pg3gbFA3nXQ/edit?usp=sharing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https://rb.gy/lfbiit</a:t>
            </a:r>
            <a:r>
              <a:rPr lang="zh-TW"/>
              <a:t>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fc80d31f2e_0_99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2fc80d31f2e_0_9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fc80d31f2e_0_100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2fc80d31f2e_0_10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fc80d31f2e_0_101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2fc80d31f2e_0_10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fc80d31f2e_0_70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2fc80d31f2e_0_7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fc80d31f2e_0_68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2fc80d31f2e_0_6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fc80d31f2e_0_90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2fc80d31f2e_0_9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fc80d31f2e_0_91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2fc80d31f2e_0_9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2fc80d31f2e_0_94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2fc80d31f2e_0_9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2fc80d31f2e_0_95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2fc80d31f2e_0_9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fc80d31f2e_0_96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2fc80d31f2e_0_9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fca038eb59_0_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2fca038eb5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2. 閱讀寫作篇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文獻閱讀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SciSpace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Semantic\nScholar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Google\nNotebookLM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論文寫作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LLM的侷限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論文大綱心智圖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提問草稿筆記本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論文專有詞彙表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ChatGPT \nwith canvas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結語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AI素養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學術倫理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駕馭AI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2fc80d31f2e_0_102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2fc80d31f2e_0_1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2fc80d31f2e_0_105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2fc80d31f2e_0_10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2fc80d31f2e_0_104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2fc80d31f2e_0_10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fc80d31f2e_0_106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2fc80d31f2e_0_10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2fc80d31f2e_0_223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2fc80d31f2e_0_2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2fc80d31f2e_0_224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2fc80d31f2e_0_2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2fc80d31f2e_0_226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2fc80d31f2e_0_2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fc80d31f2e_0_227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2fc80d31f2e_0_2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2fc80d31f2e_0_228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2fc80d31f2e_0_2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2fc80d31f2e_0_229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2fc80d31f2e_0_2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fc80d31f2e_1_59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fc80d31f2e_1_5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2fc80d31f2e_0_23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2fc80d31f2e_0_2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2fc80d31f2e_0_232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2fc80d31f2e_0_2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2fc80d31f2e_0_233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2fc80d31f2e_0_2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2fc80d31f2e_0_233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2fc80d31f2e_0_2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2fc80d31f2e_0_234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2fc80d31f2e_0_2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2fc80d31f2e_0_235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2fc80d31f2e_0_2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2fc80d31f2e_0_236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2fc80d31f2e_0_2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2fc80d31f2e_0_237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2fc80d31f2e_0_2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2fc80d31f2e_0_241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2fc80d31f2e_0_2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2fc80d31f2e_0_239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2fc80d31f2e_0_2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fc80d31f2e_1_6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2fc80d31f2e_1_6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2fc80d31f2e_0_243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2fc80d31f2e_0_24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2fc80d31f2e_0_244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2fc80d31f2e_0_2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2fc80d31f2e_0_247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2fc80d31f2e_0_2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2fc80d31f2e_0_246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2fc80d31f2e_0_2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2fc80d31f2e_0_248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2fc80d31f2e_0_24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2fc80d31f2e_0_249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2fc80d31f2e_0_2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2fc80d31f2e_0_251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2fc80d31f2e_0_25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2fc80d31f2e_0_250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2fc80d31f2e_0_2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2fc80d31f2e_0_252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2fc80d31f2e_0_25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2fc80d31f2e_0_253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2fc80d31f2e_0_25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fc80d31f2e_1_64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fc80d31f2e_1_6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2fc80d31f2e_0_254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2fc80d31f2e_0_2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2fc80d31f2e_0_256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2fc80d31f2e_0_25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2fc80d31f2e_0_257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2fc80d31f2e_0_2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2fc80d31f2e_0_257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2fc80d31f2e_0_25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2fc80d31f2e_0_260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2fc80d31f2e_0_26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2fc80d31f2e_0_258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2fc80d31f2e_0_25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2fc80d31f2e_0_261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2fc80d31f2e_0_26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2fc80d31f2e_0_262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2fc80d31f2e_0_26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2fc80d31f2e_0_263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5" name="Google Shape;1025;g2fc80d31f2e_0_26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2fc80d31f2e_0_265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Google Shape;1043;g2fc80d31f2e_0_26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fc80d31f2e_1_62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2fc80d31f2e_1_6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2fc80d31f2e_0_266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2fc80d31f2e_0_26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2fc80d31f2e_0_267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3" name="Google Shape;1063;g2fc80d31f2e_0_26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2fc80d31f2e_0_268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2fc80d31f2e_0_26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2fc80d31f2e_0_269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2fc80d31f2e_0_26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2ea4acf6e8e_0_168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1" name="Google Shape;1091;g2ea4acf6e8e_0_16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fc80d31f2e_1_63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2fc80d31f2e_1_6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fc80d31f2e_0_92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2fc80d31f2e_0_9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fc80d31f2e_0_98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fc80d31f2e_0_9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wd.pulipuli.info/aHR0cHM6Ly9zY3JpcHQuZ29vZ2xlLmNvbS9tYWNyb3Mvcy9BS2Z5Y2J5TnYwWVVJeFRBOGY2eXRkTER1cjRya2VVNDZxbzR5MEF3c2xSYUlLWXdaZmJCQ3U1My1JREMzZGFZQXNieTk3NEQvZXhlYw==/" TargetMode="Externa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結束 空白">
  <p:cSld name="TITLE_2_1_1"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2 雙欄h">
  <p:cSld name="TITLE_AND_BODY_1_3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1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1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1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33" name="Google Shape;133;p11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34" name="Google Shape;134;p11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1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1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7" name="Google Shape;137;p11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38" name="Google Shape;138;p11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39" name="Google Shape;139;p11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" name="Google Shape;140;p11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" name="Google Shape;141;p11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2" name="Google Shape;142;p11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43" name="Google Shape;143;p11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" name="Google Shape;144;p11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46" name="Google Shape;146;p11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7" name="Google Shape;147;p11"/>
          <p:cNvSpPr txBox="1"/>
          <p:nvPr>
            <p:ph idx="2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8" name="Google Shape;148;p1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49" name="Google Shape;149;p11"/>
          <p:cNvSpPr txBox="1"/>
          <p:nvPr>
            <p:ph idx="3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50" name="Google Shape;150;p11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2 雙欄標題ht">
  <p:cSld name="TITLE_AND_BODY_1_3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57" name="Google Shape;157;p12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58" name="Google Shape;158;p12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2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2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1" name="Google Shape;161;p12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62" name="Google Shape;162;p12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63" name="Google Shape;163;p12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" name="Google Shape;164;p12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2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6" name="Google Shape;166;p12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67" name="Google Shape;167;p12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12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" name="Google Shape;169;p12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70" name="Google Shape;170;p12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71" name="Google Shape;171;p12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72" name="Google Shape;172;p12"/>
          <p:cNvSpPr txBox="1"/>
          <p:nvPr>
            <p:ph idx="3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3" name="Google Shape;173;p12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4" name="Google Shape;174;p1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75" name="Google Shape;175;p12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76" name="Google Shape;176;p12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3 三欄標題ht">
  <p:cSld name="TITLE_AND_BODY_1_3_1_1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83" name="Google Shape;183;p13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84" name="Google Shape;184;p1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7" name="Google Shape;187;p13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88" name="Google Shape;188;p13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89" name="Google Shape;189;p13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" name="Google Shape;190;p13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13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2" name="Google Shape;192;p13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93" name="Google Shape;193;p13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" name="Google Shape;194;p13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" name="Google Shape;195;p13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96" name="Google Shape;196;p13"/>
          <p:cNvSpPr txBox="1"/>
          <p:nvPr>
            <p:ph idx="1" type="subTitle"/>
          </p:nvPr>
        </p:nvSpPr>
        <p:spPr>
          <a:xfrm>
            <a:off x="3286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97" name="Google Shape;197;p13"/>
          <p:cNvSpPr txBox="1"/>
          <p:nvPr>
            <p:ph idx="2" type="subTitle"/>
          </p:nvPr>
        </p:nvSpPr>
        <p:spPr>
          <a:xfrm>
            <a:off x="715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98" name="Google Shape;198;p13"/>
          <p:cNvSpPr txBox="1"/>
          <p:nvPr>
            <p:ph idx="3" type="body"/>
          </p:nvPr>
        </p:nvSpPr>
        <p:spPr>
          <a:xfrm>
            <a:off x="715583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9" name="Google Shape;199;p13"/>
          <p:cNvSpPr txBox="1"/>
          <p:nvPr>
            <p:ph idx="4" type="body"/>
          </p:nvPr>
        </p:nvSpPr>
        <p:spPr>
          <a:xfrm>
            <a:off x="3286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0" name="Google Shape;200;p13"/>
          <p:cNvSpPr txBox="1"/>
          <p:nvPr>
            <p:ph idx="5" type="subTitle"/>
          </p:nvPr>
        </p:nvSpPr>
        <p:spPr>
          <a:xfrm>
            <a:off x="5857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201" name="Google Shape;201;p13"/>
          <p:cNvSpPr txBox="1"/>
          <p:nvPr>
            <p:ph idx="6" type="body"/>
          </p:nvPr>
        </p:nvSpPr>
        <p:spPr>
          <a:xfrm>
            <a:off x="5857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2" name="Google Shape;202;p1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03" name="Google Shape;203;p13"/>
          <p:cNvSpPr txBox="1"/>
          <p:nvPr>
            <p:ph idx="7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b" bIns="91425" lIns="0" spcFirstLastPara="1" rIns="91425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04" name="Google Shape;204;p13"/>
          <p:cNvSpPr txBox="1"/>
          <p:nvPr>
            <p:ph idx="8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3 三欄v">
  <p:cSld name="TITLE_AND_BODY_1_3_1_1_1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4"/>
          <p:cNvSpPr txBox="1"/>
          <p:nvPr>
            <p:ph idx="1" type="body"/>
          </p:nvPr>
        </p:nvSpPr>
        <p:spPr>
          <a:xfrm>
            <a:off x="715575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8" name="Google Shape;208;p14"/>
          <p:cNvSpPr txBox="1"/>
          <p:nvPr>
            <p:ph idx="2" type="body"/>
          </p:nvPr>
        </p:nvSpPr>
        <p:spPr>
          <a:xfrm>
            <a:off x="3286544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9" name="Google Shape;209;p14"/>
          <p:cNvSpPr txBox="1"/>
          <p:nvPr>
            <p:ph idx="3" type="body"/>
          </p:nvPr>
        </p:nvSpPr>
        <p:spPr>
          <a:xfrm>
            <a:off x="5857547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0" name="Google Shape;210;p14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4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4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214" name="Google Shape;214;p14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215" name="Google Shape;215;p14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14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14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8" name="Google Shape;218;p14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219" name="Google Shape;219;p14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220" name="Google Shape;220;p14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14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14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3" name="Google Shape;223;p14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224" name="Google Shape;224;p14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Google Shape;225;p14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14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27" name="Google Shape;227;p1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8" name="Google Shape;228;p14"/>
          <p:cNvSpPr txBox="1"/>
          <p:nvPr>
            <p:ph idx="4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29" name="Google Shape;229;p14"/>
          <p:cNvSpPr txBox="1"/>
          <p:nvPr>
            <p:ph idx="5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2 補充">
  <p:cSld name="TITLE_AND_BODY_1_4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5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3" name="Google Shape;233;p15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34" name="Google Shape;234;p1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38" name="Google Shape;238;p1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39" name="Google Shape;239;p15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2 結尾">
  <p:cSld name="TITLE_AND_BODY_1_4_3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6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6"/>
          <p:cNvSpPr txBox="1"/>
          <p:nvPr>
            <p:ph idx="1" type="body"/>
          </p:nvPr>
        </p:nvSpPr>
        <p:spPr>
          <a:xfrm>
            <a:off x="715550" y="1267299"/>
            <a:ext cx="7713000" cy="41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3" name="Google Shape;243;p16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44" name="Google Shape;244;p1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8" name="Google Shape;248;p1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49" name="Google Shape;249;p16"/>
          <p:cNvSpPr txBox="1"/>
          <p:nvPr>
            <p:ph idx="3" type="subTitle"/>
          </p:nvPr>
        </p:nvSpPr>
        <p:spPr>
          <a:xfrm>
            <a:off x="715425" y="643600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1000"/>
              </a:spcBef>
              <a:spcAft>
                <a:spcPts val="0"/>
              </a:spcAft>
              <a:buClr>
                <a:srgbClr val="783F04"/>
              </a:buClr>
              <a:buSzPts val="2200"/>
              <a:buFont typeface="Lexend Medium"/>
              <a:buNone/>
              <a:defRPr>
                <a:solidFill>
                  <a:srgbClr val="783F04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20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/>
        </p:txBody>
      </p:sp>
      <p:sp>
        <p:nvSpPr>
          <p:cNvPr id="250" name="Google Shape;250;p16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文字為主">
  <p:cSld name="TITLE_AND_BODY_1_4_2">
    <p:bg>
      <p:bgPr>
        <a:solidFill>
          <a:schemeClr val="dk1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7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  <a:defRPr>
                <a:solidFill>
                  <a:srgbClr val="FFFFFF"/>
                </a:solidFill>
              </a:defRPr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>
                <a:solidFill>
                  <a:srgbClr val="FFFFFF"/>
                </a:solidFill>
              </a:defRPr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>
                <a:solidFill>
                  <a:srgbClr val="FFFFFF"/>
                </a:solidFill>
              </a:defRPr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>
                <a:solidFill>
                  <a:srgbClr val="FFFFFF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53" name="Google Shape;253;p17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54" name="Google Shape;254;p1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58" name="Google Shape;258;p1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259" name="Google Shape;259;p17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白底大字">
  <p:cSld name="TITLE_AND_BODY_1_4_1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8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8"/>
          <p:cNvSpPr txBox="1"/>
          <p:nvPr>
            <p:ph idx="1" type="body"/>
          </p:nvPr>
        </p:nvSpPr>
        <p:spPr>
          <a:xfrm>
            <a:off x="715550" y="643598"/>
            <a:ext cx="7713000" cy="247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457200" lvl="0" marL="457200" rtl="0" algn="ctr">
              <a:spcBef>
                <a:spcPts val="1000"/>
              </a:spcBef>
              <a:spcAft>
                <a:spcPts val="0"/>
              </a:spcAft>
              <a:buSzPts val="3600"/>
              <a:buChar char="●"/>
              <a:defRPr sz="3600"/>
            </a:lvl1pPr>
            <a:lvl2pPr indent="-355600" lvl="1" marL="914400" rtl="0" algn="ctr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3" name="Google Shape;263;p18"/>
          <p:cNvSpPr txBox="1"/>
          <p:nvPr>
            <p:ph type="title"/>
          </p:nvPr>
        </p:nvSpPr>
        <p:spPr>
          <a:xfrm>
            <a:off x="715550" y="3117154"/>
            <a:ext cx="7713000" cy="950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64" name="Google Shape;264;p1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68" name="Google Shape;268;p1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69" name="Google Shape;269;p18"/>
          <p:cNvSpPr txBox="1"/>
          <p:nvPr>
            <p:ph idx="3" type="body"/>
          </p:nvPr>
        </p:nvSpPr>
        <p:spPr>
          <a:xfrm>
            <a:off x="715550" y="3929198"/>
            <a:ext cx="7713000" cy="24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57200" lvl="0" marL="457200" rtl="0" algn="ctr">
              <a:spcBef>
                <a:spcPts val="1000"/>
              </a:spcBef>
              <a:spcAft>
                <a:spcPts val="0"/>
              </a:spcAft>
              <a:buSzPts val="3600"/>
              <a:buChar char="●"/>
              <a:defRPr sz="3600"/>
            </a:lvl1pPr>
            <a:lvl2pPr indent="-355600" lvl="1" marL="914400" rtl="0" algn="ctr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0" name="Google Shape;270;p18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大字">
  <p:cSld name="BIG_NUMBER_1_1">
    <p:bg>
      <p:bgPr>
        <a:solidFill>
          <a:schemeClr val="dk1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9"/>
          <p:cNvSpPr txBox="1"/>
          <p:nvPr>
            <p:ph hasCustomPrompt="1" type="title"/>
          </p:nvPr>
        </p:nvSpPr>
        <p:spPr>
          <a:xfrm>
            <a:off x="1107050" y="2049075"/>
            <a:ext cx="6930000" cy="23040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3" name="Google Shape;273;p19"/>
          <p:cNvSpPr txBox="1"/>
          <p:nvPr>
            <p:ph idx="1" type="subTitle"/>
          </p:nvPr>
        </p:nvSpPr>
        <p:spPr>
          <a:xfrm>
            <a:off x="2216400" y="4352917"/>
            <a:ext cx="47112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19"/>
          <p:cNvSpPr txBox="1"/>
          <p:nvPr>
            <p:ph idx="2" type="subTitle"/>
          </p:nvPr>
        </p:nvSpPr>
        <p:spPr>
          <a:xfrm>
            <a:off x="611675" y="463717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75" name="Google Shape;275;p19"/>
          <p:cNvGrpSpPr/>
          <p:nvPr/>
        </p:nvGrpSpPr>
        <p:grpSpPr>
          <a:xfrm>
            <a:off x="2143296" y="319664"/>
            <a:ext cx="5955157" cy="483582"/>
            <a:chOff x="2143296" y="651793"/>
            <a:chExt cx="5955157" cy="362696"/>
          </a:xfrm>
        </p:grpSpPr>
        <p:cxnSp>
          <p:nvCxnSpPr>
            <p:cNvPr id="276" name="Google Shape;276;p19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77" name="Google Shape;277;p19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78" name="Google Shape;278;p19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80" name="Google Shape;280;p1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84" name="Google Shape;284;p19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空白" type="blank">
  <p:cSld name="BLANK">
    <p:bg>
      <p:bgPr>
        <a:noFill/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0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0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0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2 章節h2">
  <p:cSld name="TITLE_2_1_1_1">
    <p:bg>
      <p:bgPr>
        <a:solidFill>
          <a:srgbClr val="FFFFFF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/>
          <p:nvPr>
            <p:ph type="title"/>
          </p:nvPr>
        </p:nvSpPr>
        <p:spPr>
          <a:xfrm>
            <a:off x="469500" y="1877475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9" name="Google Shape;19;p3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" name="Google Shape;24;p3"/>
          <p:cNvSpPr txBox="1"/>
          <p:nvPr>
            <p:ph idx="1" type="subTitle"/>
          </p:nvPr>
        </p:nvSpPr>
        <p:spPr>
          <a:xfrm>
            <a:off x="451975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2" type="title"/>
          </p:nvPr>
        </p:nvSpPr>
        <p:spPr>
          <a:xfrm>
            <a:off x="4815513" y="1877475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3" type="subTitle"/>
          </p:nvPr>
        </p:nvSpPr>
        <p:spPr>
          <a:xfrm>
            <a:off x="4797988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4" type="subTitle"/>
          </p:nvPr>
        </p:nvSpPr>
        <p:spPr>
          <a:xfrm>
            <a:off x="46950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空白 簡化">
  <p:cSld name="BLANK_1">
    <p:bg>
      <p:bgPr>
        <a:noFill/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1"/>
          <p:cNvSpPr txBox="1"/>
          <p:nvPr/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3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‹#›</a:t>
            </a:fld>
            <a:endParaRPr sz="13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 投影片主題說明">
  <p:cSld name="CUSTOM_3_2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2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294" name="Google Shape;294;p22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95" name="Google Shape;295;p22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296" name="Google Shape;296;p22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97" name="Google Shape;297;p22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98" name="Google Shape;298;p22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" name="Google Shape;299;p22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00" name="Google Shape;300;p22"/>
          <p:cNvSpPr txBox="1"/>
          <p:nvPr>
            <p:ph hasCustomPrompt="1" idx="2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301" name="Google Shape;301;p22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02" name="Google Shape;302;p22"/>
          <p:cNvSpPr txBox="1"/>
          <p:nvPr/>
        </p:nvSpPr>
        <p:spPr>
          <a:xfrm>
            <a:off x="895275" y="1842700"/>
            <a:ext cx="6562500" cy="4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投影片工具連結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200" u="sng">
                <a:solidFill>
                  <a:schemeClr val="hlink"/>
                </a:solidFill>
                <a:latin typeface="Lexend Light"/>
                <a:ea typeface="Lexend Light"/>
                <a:cs typeface="Lexend Light"/>
                <a:sym typeface="Lexend Light"/>
                <a:hlinkClick r:id="rId2"/>
              </a:rPr>
              <a:t>https://wd.pulipuli.info/aHR0cHM6Ly9zY3JpcHQuZ29vZ2xlLmNvbS9tYWNyb3Mvcy9BS2Z5Y2J5TnYwWVVJeFRBOGY2eXRkTER1cjRya2VVNDZxbzR5MEF3c2xSYUlLWXdaZmJCQ3U1My1JREMzZGFZQXNieTk3NEQvZXhlYw==/</a:t>
            </a:r>
            <a:r>
              <a:rPr lang="zh-TW"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endParaRPr sz="2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endParaRPr sz="2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參考資料">
  <p:cSld name="TITLE_AND_BODY_1_5_1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3"/>
          <p:cNvSpPr txBox="1"/>
          <p:nvPr>
            <p:ph type="title"/>
          </p:nvPr>
        </p:nvSpPr>
        <p:spPr>
          <a:xfrm>
            <a:off x="2263125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5" name="Google Shape;305;p2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09" name="Google Shape;309;p23"/>
          <p:cNvSpPr txBox="1"/>
          <p:nvPr>
            <p:ph idx="1" type="body"/>
          </p:nvPr>
        </p:nvSpPr>
        <p:spPr>
          <a:xfrm>
            <a:off x="2263075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0" name="Google Shape;310;p23"/>
          <p:cNvSpPr/>
          <p:nvPr/>
        </p:nvSpPr>
        <p:spPr>
          <a:xfrm>
            <a:off x="0" y="0"/>
            <a:ext cx="1999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3"/>
          <p:cNvSpPr txBox="1"/>
          <p:nvPr>
            <p:ph idx="2" type="subTitle"/>
          </p:nvPr>
        </p:nvSpPr>
        <p:spPr>
          <a:xfrm>
            <a:off x="199920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-2 下一步驟">
  <p:cSld name="TITLE_AND_BODY_1_5_1_1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4"/>
          <p:cNvSpPr txBox="1"/>
          <p:nvPr>
            <p:ph type="title"/>
          </p:nvPr>
        </p:nvSpPr>
        <p:spPr>
          <a:xfrm>
            <a:off x="2263125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14" name="Google Shape;314;p24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4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24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18" name="Google Shape;318;p24"/>
          <p:cNvSpPr txBox="1"/>
          <p:nvPr>
            <p:ph idx="1" type="body"/>
          </p:nvPr>
        </p:nvSpPr>
        <p:spPr>
          <a:xfrm>
            <a:off x="2263075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9" name="Google Shape;319;p24"/>
          <p:cNvSpPr txBox="1"/>
          <p:nvPr>
            <p:ph idx="2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5">
  <p:cSld name="TITLE_AND_BODY_1_5_2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5"/>
          <p:cNvSpPr txBox="1"/>
          <p:nvPr/>
        </p:nvSpPr>
        <p:spPr>
          <a:xfrm>
            <a:off x="1390575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政大圖檔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22" name="Google Shape;322;p25"/>
          <p:cNvSpPr/>
          <p:nvPr/>
        </p:nvSpPr>
        <p:spPr>
          <a:xfrm>
            <a:off x="787260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5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24" name="Google Shape;324;p2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2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28" name="Google Shape;328;p25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29" name="Google Shape;329;p25"/>
          <p:cNvSpPr/>
          <p:nvPr/>
        </p:nvSpPr>
        <p:spPr>
          <a:xfrm>
            <a:off x="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25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封面">
  <p:cSld name="TITLE_1">
    <p:bg>
      <p:bgPr>
        <a:solidFill>
          <a:srgbClr val="FFFFFF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/>
          <p:nvPr/>
        </p:nvSpPr>
        <p:spPr>
          <a:xfrm>
            <a:off x="0" y="-25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4"/>
          <p:cNvSpPr txBox="1"/>
          <p:nvPr>
            <p:ph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1" name="Google Shape;31;p4"/>
          <p:cNvSpPr txBox="1"/>
          <p:nvPr>
            <p:ph idx="1" type="subTitle"/>
          </p:nvPr>
        </p:nvSpPr>
        <p:spPr>
          <a:xfrm>
            <a:off x="565200" y="4133543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2" name="Google Shape;32;p4"/>
          <p:cNvSpPr/>
          <p:nvPr/>
        </p:nvSpPr>
        <p:spPr>
          <a:xfrm>
            <a:off x="1767750" y="5631299"/>
            <a:ext cx="1629000" cy="588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1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1919708" y="5791244"/>
            <a:ext cx="1370700" cy="345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1862306" y="5743371"/>
            <a:ext cx="1370700" cy="345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35" name="Google Shape;35;p4"/>
          <p:cNvSpPr txBox="1"/>
          <p:nvPr>
            <p:ph idx="2" type="subTitle"/>
          </p:nvPr>
        </p:nvSpPr>
        <p:spPr>
          <a:xfrm>
            <a:off x="2073150" y="5817288"/>
            <a:ext cx="9489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1000"/>
              </a:spcBef>
              <a:spcAft>
                <a:spcPts val="0"/>
              </a:spcAft>
              <a:buSzPts val="22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 algn="ctr">
              <a:spcBef>
                <a:spcPts val="1000"/>
              </a:spcBef>
              <a:spcAft>
                <a:spcPts val="0"/>
              </a:spcAft>
              <a:buSzPts val="20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pic>
        <p:nvPicPr>
          <p:cNvPr id="36" name="Google Shape;36;p4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4796400" y="0"/>
            <a:ext cx="434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章節h1">
  <p:cSld name="CUSTOM_10_1">
    <p:bg>
      <p:bgPr>
        <a:solidFill>
          <a:srgbClr val="FFFFFF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5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/>
          <p:nvPr/>
        </p:nvSpPr>
        <p:spPr>
          <a:xfrm>
            <a:off x="0" y="0"/>
            <a:ext cx="9144000" cy="478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5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5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5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4" name="Google Shape;44;p5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45" name="Google Shape;45;p5"/>
          <p:cNvSpPr txBox="1"/>
          <p:nvPr>
            <p:ph idx="1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2 子目錄">
  <p:cSld name="CUSTOM_10_1_1">
    <p:bg>
      <p:bgPr>
        <a:solidFill>
          <a:srgbClr val="FFFFFF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6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 txBox="1"/>
          <p:nvPr>
            <p:ph idx="1" type="body"/>
          </p:nvPr>
        </p:nvSpPr>
        <p:spPr>
          <a:xfrm>
            <a:off x="715550" y="6431700"/>
            <a:ext cx="7713000" cy="259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 algn="r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1pPr>
            <a:lvl2pPr indent="-292100" lvl="1" marL="914400" algn="r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2pPr>
            <a:lvl3pPr indent="-292100" lvl="2" marL="13716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3pPr>
            <a:lvl4pPr indent="-292100" lvl="3" marL="18288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4pPr>
            <a:lvl5pPr indent="-292100" lvl="4" marL="22860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5pPr>
            <a:lvl6pPr indent="-292100" lvl="5" marL="27432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6pPr>
            <a:lvl7pPr indent="-292100" lvl="6" marL="32004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7pPr>
            <a:lvl8pPr indent="-292100" lvl="7" marL="36576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8pPr>
            <a:lvl9pPr indent="-292100" lvl="8" marL="41148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9pPr>
          </a:lstStyle>
          <a:p/>
        </p:txBody>
      </p:sp>
      <p:pic>
        <p:nvPicPr>
          <p:cNvPr id="49" name="Google Shape;49;p6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6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6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6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6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4" name="Google Shape;54;p6"/>
          <p:cNvSpPr txBox="1"/>
          <p:nvPr>
            <p:ph type="title"/>
          </p:nvPr>
        </p:nvSpPr>
        <p:spPr>
          <a:xfrm>
            <a:off x="715550" y="506775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4200"/>
              <a:buNone/>
              <a:defRPr sz="4200">
                <a:solidFill>
                  <a:srgbClr val="B45F0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55" name="Google Shape;55;p6"/>
          <p:cNvSpPr/>
          <p:nvPr/>
        </p:nvSpPr>
        <p:spPr>
          <a:xfrm>
            <a:off x="0" y="1612625"/>
            <a:ext cx="9144000" cy="4206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6"/>
          <p:cNvSpPr txBox="1"/>
          <p:nvPr>
            <p:ph idx="2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2 子目錄 1">
  <p:cSld name="CUSTOM_10_1_1_1">
    <p:bg>
      <p:bgPr>
        <a:solidFill>
          <a:srgbClr val="FFFFFF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7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7"/>
          <p:cNvSpPr txBox="1"/>
          <p:nvPr>
            <p:ph idx="1" type="body"/>
          </p:nvPr>
        </p:nvSpPr>
        <p:spPr>
          <a:xfrm>
            <a:off x="715550" y="6431700"/>
            <a:ext cx="7713000" cy="259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 algn="r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1pPr>
            <a:lvl2pPr indent="-292100" lvl="1" marL="914400" algn="r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2pPr>
            <a:lvl3pPr indent="-292100" lvl="2" marL="13716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3pPr>
            <a:lvl4pPr indent="-292100" lvl="3" marL="18288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4pPr>
            <a:lvl5pPr indent="-292100" lvl="4" marL="22860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5pPr>
            <a:lvl6pPr indent="-292100" lvl="5" marL="27432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6pPr>
            <a:lvl7pPr indent="-292100" lvl="6" marL="32004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7pPr>
            <a:lvl8pPr indent="-292100" lvl="7" marL="36576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8pPr>
            <a:lvl9pPr indent="-292100" lvl="8" marL="41148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60" name="Google Shape;60;p7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7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7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7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4" name="Google Shape;64;p7"/>
          <p:cNvSpPr txBox="1"/>
          <p:nvPr>
            <p:ph type="title"/>
          </p:nvPr>
        </p:nvSpPr>
        <p:spPr>
          <a:xfrm>
            <a:off x="715550" y="5411013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4200"/>
              <a:buNone/>
              <a:defRPr sz="4200">
                <a:solidFill>
                  <a:srgbClr val="B45F0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65" name="Google Shape;65;p7"/>
          <p:cNvSpPr txBox="1"/>
          <p:nvPr>
            <p:ph idx="2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66" name="Google Shape;66;p7"/>
          <p:cNvSpPr txBox="1"/>
          <p:nvPr>
            <p:ph idx="3" type="title"/>
          </p:nvPr>
        </p:nvSpPr>
        <p:spPr>
          <a:xfrm>
            <a:off x="715550" y="69375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目錄">
  <p:cSld name="TITLE_AND_BODY_1_5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/>
          <p:nvPr/>
        </p:nvSpPr>
        <p:spPr>
          <a:xfrm>
            <a:off x="787260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8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0" name="Google Shape;70;p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4" name="Google Shape;74;p8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8"/>
          <p:cNvSpPr/>
          <p:nvPr/>
        </p:nvSpPr>
        <p:spPr>
          <a:xfrm>
            <a:off x="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8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9000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77" name="Google Shape;77;p8"/>
          <p:cNvSpPr txBox="1"/>
          <p:nvPr>
            <p:ph idx="3" type="subTitle"/>
          </p:nvPr>
        </p:nvSpPr>
        <p:spPr>
          <a:xfrm>
            <a:off x="12714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1 內文 單欄">
  <p:cSld name="TITLE_AND_BODY_1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9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1" name="Google Shape;81;p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2" name="Google Shape;82;p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86" name="Google Shape;86;p9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87" name="Google Shape;87;p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0" name="Google Shape;90;p9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91" name="Google Shape;91;p9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92" name="Google Shape;92;p9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" name="Google Shape;93;p9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" name="Google Shape;94;p9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5" name="Google Shape;95;p9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96" name="Google Shape;96;p9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" name="Google Shape;97;p9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" name="Google Shape;98;p9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9" name="Google Shape;99;p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00" name="Google Shape;100;p9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2 雙欄標題vt">
  <p:cSld name="TITLE_AND_BODY_1_6_1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0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04" name="Google Shape;104;p10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08" name="Google Shape;108;p10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09" name="Google Shape;109;p10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0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0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2" name="Google Shape;112;p10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13" name="Google Shape;113;p10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14" name="Google Shape;114;p10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" name="Google Shape;115;p10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" name="Google Shape;116;p10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7" name="Google Shape;117;p10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18" name="Google Shape;118;p10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" name="Google Shape;119;p10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10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21" name="Google Shape;121;p10"/>
          <p:cNvSpPr txBox="1"/>
          <p:nvPr>
            <p:ph idx="1" type="body"/>
          </p:nvPr>
        </p:nvSpPr>
        <p:spPr>
          <a:xfrm>
            <a:off x="2552800" y="13413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2" name="Google Shape;122;p10"/>
          <p:cNvSpPr txBox="1"/>
          <p:nvPr>
            <p:ph idx="2" type="body"/>
          </p:nvPr>
        </p:nvSpPr>
        <p:spPr>
          <a:xfrm>
            <a:off x="2552800" y="37239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3" name="Google Shape;123;p10"/>
          <p:cNvSpPr txBox="1"/>
          <p:nvPr>
            <p:ph idx="3" type="subTitle"/>
          </p:nvPr>
        </p:nvSpPr>
        <p:spPr>
          <a:xfrm>
            <a:off x="715550" y="134137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24" name="Google Shape;124;p10"/>
          <p:cNvSpPr txBox="1"/>
          <p:nvPr>
            <p:ph idx="4" type="subTitle"/>
          </p:nvPr>
        </p:nvSpPr>
        <p:spPr>
          <a:xfrm>
            <a:off x="715550" y="372392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25" name="Google Shape;125;p10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26" name="Google Shape;126;p10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Font typeface="Outfit"/>
              <a:buNone/>
              <a:defRPr b="1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5550" y="1536633"/>
            <a:ext cx="7713000" cy="46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exend Light"/>
              <a:buChar char="●"/>
              <a:defRPr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35560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Light"/>
              <a:buChar char="○"/>
              <a:defRPr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429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Light"/>
              <a:buChar char="■"/>
              <a:defRPr sz="1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302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 Light"/>
              <a:buChar char="●"/>
              <a:defRPr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●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5" Type="http://schemas.openxmlformats.org/officeDocument/2006/relationships/hyperlink" Target="https://l.pulipuli.info/24/tnnua/2" TargetMode="External"/><Relationship Id="rId6" Type="http://schemas.openxmlformats.org/officeDocument/2006/relationships/hyperlink" Target="https://l.pulipuli.info/24/tnnua/2" TargetMode="External"/><Relationship Id="rId7" Type="http://schemas.openxmlformats.org/officeDocument/2006/relationships/image" Target="../media/image7.png"/><Relationship Id="rId8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l.pulipuli.info/24/tnnua/1" TargetMode="External"/><Relationship Id="rId4" Type="http://schemas.openxmlformats.org/officeDocument/2006/relationships/hyperlink" Target="https://l.pulipuli.info/24/tnnua/2" TargetMode="External"/><Relationship Id="rId5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Relationship Id="rId4" Type="http://schemas.openxmlformats.org/officeDocument/2006/relationships/image" Target="../media/image42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Relationship Id="rId4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4.png"/><Relationship Id="rId4" Type="http://schemas.openxmlformats.org/officeDocument/2006/relationships/image" Target="../media/image6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2.png"/><Relationship Id="rId4" Type="http://schemas.openxmlformats.org/officeDocument/2006/relationships/image" Target="../media/image4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png"/><Relationship Id="rId4" Type="http://schemas.openxmlformats.org/officeDocument/2006/relationships/image" Target="../media/image6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4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6.gif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3.png"/><Relationship Id="rId4" Type="http://schemas.openxmlformats.org/officeDocument/2006/relationships/image" Target="../media/image73.png"/><Relationship Id="rId5" Type="http://schemas.openxmlformats.org/officeDocument/2006/relationships/image" Target="../media/image55.png"/><Relationship Id="rId6" Type="http://schemas.openxmlformats.org/officeDocument/2006/relationships/image" Target="../media/image46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3.png"/><Relationship Id="rId4" Type="http://schemas.openxmlformats.org/officeDocument/2006/relationships/image" Target="../media/image73.png"/><Relationship Id="rId9" Type="http://schemas.openxmlformats.org/officeDocument/2006/relationships/image" Target="../media/image61.png"/><Relationship Id="rId5" Type="http://schemas.openxmlformats.org/officeDocument/2006/relationships/image" Target="../media/image55.png"/><Relationship Id="rId6" Type="http://schemas.openxmlformats.org/officeDocument/2006/relationships/image" Target="../media/image38.png"/><Relationship Id="rId7" Type="http://schemas.openxmlformats.org/officeDocument/2006/relationships/image" Target="../media/image57.png"/><Relationship Id="rId8" Type="http://schemas.openxmlformats.org/officeDocument/2006/relationships/image" Target="../media/image59.png"/><Relationship Id="rId11" Type="http://schemas.openxmlformats.org/officeDocument/2006/relationships/image" Target="../media/image33.png"/><Relationship Id="rId10" Type="http://schemas.openxmlformats.org/officeDocument/2006/relationships/image" Target="../media/image58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0.xml"/><Relationship Id="rId3" Type="http://schemas.openxmlformats.org/officeDocument/2006/relationships/hyperlink" Target="https://www.aimspress.com/index/news/detail/2631" TargetMode="External"/><Relationship Id="rId4" Type="http://schemas.openxmlformats.org/officeDocument/2006/relationships/image" Target="../media/image65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1.xml"/><Relationship Id="rId3" Type="http://schemas.openxmlformats.org/officeDocument/2006/relationships/hyperlink" Target="https://ethics.moe.edu.tw/resource/epaper/html/21/" TargetMode="Externa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4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4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0.jpg"/><Relationship Id="rId4" Type="http://schemas.openxmlformats.org/officeDocument/2006/relationships/image" Target="../media/image72.png"/><Relationship Id="rId9" Type="http://schemas.openxmlformats.org/officeDocument/2006/relationships/image" Target="../media/image71.png"/><Relationship Id="rId5" Type="http://schemas.openxmlformats.org/officeDocument/2006/relationships/hyperlink" Target="mailto:blog@pulipuli.info" TargetMode="External"/><Relationship Id="rId6" Type="http://schemas.openxmlformats.org/officeDocument/2006/relationships/image" Target="../media/image67.png"/><Relationship Id="rId7" Type="http://schemas.openxmlformats.org/officeDocument/2006/relationships/hyperlink" Target="mailto:chenyt@tku.edu.tw" TargetMode="External"/><Relationship Id="rId8" Type="http://schemas.openxmlformats.org/officeDocument/2006/relationships/image" Target="../media/image1.png"/><Relationship Id="rId10" Type="http://schemas.openxmlformats.org/officeDocument/2006/relationships/image" Target="../media/image7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6"/>
          <p:cNvSpPr/>
          <p:nvPr/>
        </p:nvSpPr>
        <p:spPr>
          <a:xfrm>
            <a:off x="4689375" y="1848700"/>
            <a:ext cx="3519300" cy="35877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6" name="Google Shape;33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5200" y="267375"/>
            <a:ext cx="12192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6"/>
          <p:cNvSpPr txBox="1"/>
          <p:nvPr>
            <p:ph idx="1" type="subTitle"/>
          </p:nvPr>
        </p:nvSpPr>
        <p:spPr>
          <a:xfrm>
            <a:off x="565200" y="4397018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1800"/>
              <a:t>中華民國圖書館學會 資訊科技委員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陳勇汀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blog@pulipuli.info</a:t>
            </a:r>
            <a:endParaRPr sz="1800"/>
          </a:p>
        </p:txBody>
      </p:sp>
      <p:sp>
        <p:nvSpPr>
          <p:cNvPr id="338" name="Google Shape;338;p26"/>
          <p:cNvSpPr txBox="1"/>
          <p:nvPr>
            <p:ph idx="2" type="subTitle"/>
          </p:nvPr>
        </p:nvSpPr>
        <p:spPr>
          <a:xfrm>
            <a:off x="1955150" y="5817300"/>
            <a:ext cx="11850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2024</a:t>
            </a:r>
            <a:endParaRPr/>
          </a:p>
        </p:txBody>
      </p:sp>
      <p:grpSp>
        <p:nvGrpSpPr>
          <p:cNvPr id="339" name="Google Shape;339;p26"/>
          <p:cNvGrpSpPr/>
          <p:nvPr/>
        </p:nvGrpSpPr>
        <p:grpSpPr>
          <a:xfrm rot="5400000">
            <a:off x="3465117" y="4243165"/>
            <a:ext cx="1991966" cy="1543826"/>
            <a:chOff x="3337500" y="1640525"/>
            <a:chExt cx="3773378" cy="3085800"/>
          </a:xfrm>
        </p:grpSpPr>
        <p:sp>
          <p:nvSpPr>
            <p:cNvPr id="340" name="Google Shape;340;p26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6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26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3" name="Google Shape;343;p26"/>
          <p:cNvGrpSpPr/>
          <p:nvPr/>
        </p:nvGrpSpPr>
        <p:grpSpPr>
          <a:xfrm>
            <a:off x="5144076" y="846931"/>
            <a:ext cx="1887821" cy="1628994"/>
            <a:chOff x="3337500" y="1640525"/>
            <a:chExt cx="3773378" cy="3085800"/>
          </a:xfrm>
        </p:grpSpPr>
        <p:sp>
          <p:nvSpPr>
            <p:cNvPr id="344" name="Google Shape;344;p26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26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26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7" name="Google Shape;347;p26"/>
          <p:cNvGrpSpPr/>
          <p:nvPr/>
        </p:nvGrpSpPr>
        <p:grpSpPr>
          <a:xfrm rot="1800102">
            <a:off x="4509519" y="1358126"/>
            <a:ext cx="901708" cy="1446142"/>
            <a:chOff x="4509424" y="1600237"/>
            <a:chExt cx="1184961" cy="1900417"/>
          </a:xfrm>
        </p:grpSpPr>
        <p:grpSp>
          <p:nvGrpSpPr>
            <p:cNvPr id="348" name="Google Shape;348;p26"/>
            <p:cNvGrpSpPr/>
            <p:nvPr/>
          </p:nvGrpSpPr>
          <p:grpSpPr>
            <a:xfrm>
              <a:off x="4509424" y="1600237"/>
              <a:ext cx="1184961" cy="1900417"/>
              <a:chOff x="4438850" y="1497767"/>
              <a:chExt cx="1384138" cy="2002758"/>
            </a:xfrm>
          </p:grpSpPr>
          <p:sp>
            <p:nvSpPr>
              <p:cNvPr id="349" name="Google Shape;349;p26"/>
              <p:cNvSpPr/>
              <p:nvPr/>
            </p:nvSpPr>
            <p:spPr>
              <a:xfrm>
                <a:off x="4438850" y="2399525"/>
                <a:ext cx="1128900" cy="1101000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" name="Google Shape;350;p26"/>
              <p:cNvSpPr/>
              <p:nvPr/>
            </p:nvSpPr>
            <p:spPr>
              <a:xfrm rot="900004">
                <a:off x="4570754" y="1625105"/>
                <a:ext cx="1128969" cy="1101026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351" name="Google Shape;351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4">
              <a:off x="4599291" y="1736549"/>
              <a:ext cx="918312" cy="16866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2" name="Google Shape;352;p26"/>
          <p:cNvGrpSpPr/>
          <p:nvPr/>
        </p:nvGrpSpPr>
        <p:grpSpPr>
          <a:xfrm>
            <a:off x="7809973" y="1335250"/>
            <a:ext cx="896702" cy="946164"/>
            <a:chOff x="7809973" y="2554450"/>
            <a:chExt cx="896702" cy="946164"/>
          </a:xfrm>
        </p:grpSpPr>
        <p:grpSp>
          <p:nvGrpSpPr>
            <p:cNvPr id="353" name="Google Shape;353;p26"/>
            <p:cNvGrpSpPr/>
            <p:nvPr/>
          </p:nvGrpSpPr>
          <p:grpSpPr>
            <a:xfrm>
              <a:off x="7809973" y="2554450"/>
              <a:ext cx="896702" cy="946164"/>
              <a:chOff x="2589036" y="988300"/>
              <a:chExt cx="1101600" cy="1101600"/>
            </a:xfrm>
          </p:grpSpPr>
          <p:sp>
            <p:nvSpPr>
              <p:cNvPr id="354" name="Google Shape;354;p26"/>
              <p:cNvSpPr/>
              <p:nvPr/>
            </p:nvSpPr>
            <p:spPr>
              <a:xfrm>
                <a:off x="2589036" y="988300"/>
                <a:ext cx="1101600" cy="1101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" name="Google Shape;355;p26"/>
              <p:cNvSpPr/>
              <p:nvPr/>
            </p:nvSpPr>
            <p:spPr>
              <a:xfrm>
                <a:off x="2793800" y="1195675"/>
                <a:ext cx="798000" cy="798000"/>
              </a:xfrm>
              <a:prstGeom prst="rect">
                <a:avLst/>
              </a:prstGeom>
              <a:solidFill>
                <a:srgbClr val="D3B7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" name="Google Shape;356;p26"/>
              <p:cNvSpPr/>
              <p:nvPr/>
            </p:nvSpPr>
            <p:spPr>
              <a:xfrm>
                <a:off x="2694950" y="1103875"/>
                <a:ext cx="798000" cy="798000"/>
              </a:xfrm>
              <a:prstGeom prst="rect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357" name="Google Shape;357;p26"/>
            <p:cNvCxnSpPr>
              <a:endCxn id="356" idx="3"/>
            </p:cNvCxnSpPr>
            <p:nvPr/>
          </p:nvCxnSpPr>
          <p:spPr>
            <a:xfrm>
              <a:off x="7832659" y="2788519"/>
              <a:ext cx="713100" cy="207900"/>
            </a:xfrm>
            <a:prstGeom prst="straightConnector1">
              <a:avLst/>
            </a:prstGeom>
            <a:noFill/>
            <a:ln cap="flat" cmpd="sng" w="9525">
              <a:solidFill>
                <a:srgbClr val="19191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8" name="Google Shape;358;p26"/>
            <p:cNvCxnSpPr/>
            <p:nvPr/>
          </p:nvCxnSpPr>
          <p:spPr>
            <a:xfrm>
              <a:off x="7827859" y="2742996"/>
              <a:ext cx="722700" cy="298800"/>
            </a:xfrm>
            <a:prstGeom prst="straightConnector1">
              <a:avLst/>
            </a:prstGeom>
            <a:noFill/>
            <a:ln cap="flat" cmpd="sng" w="9525">
              <a:solidFill>
                <a:srgbClr val="19191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59" name="Google Shape;359;p26"/>
            <p:cNvSpPr/>
            <p:nvPr/>
          </p:nvSpPr>
          <p:spPr>
            <a:xfrm>
              <a:off x="8150650" y="2996350"/>
              <a:ext cx="399900" cy="2988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0" name="Google Shape;360;p26"/>
          <p:cNvGrpSpPr/>
          <p:nvPr/>
        </p:nvGrpSpPr>
        <p:grpSpPr>
          <a:xfrm>
            <a:off x="1903917" y="530775"/>
            <a:ext cx="4543763" cy="692401"/>
            <a:chOff x="2460779" y="433075"/>
            <a:chExt cx="4222435" cy="692401"/>
          </a:xfrm>
        </p:grpSpPr>
        <p:sp>
          <p:nvSpPr>
            <p:cNvPr id="361" name="Google Shape;361;p26"/>
            <p:cNvSpPr/>
            <p:nvPr/>
          </p:nvSpPr>
          <p:spPr>
            <a:xfrm>
              <a:off x="2467315" y="433075"/>
              <a:ext cx="4215900" cy="692400"/>
            </a:xfrm>
            <a:prstGeom prst="roundRect">
              <a:avLst>
                <a:gd fmla="val 50000" name="adj"/>
              </a:avLst>
            </a:prstGeom>
            <a:solidFill>
              <a:srgbClr val="F9F3DC"/>
            </a:solidFill>
            <a:ln cap="flat" cmpd="sng" w="9525">
              <a:solidFill>
                <a:srgbClr val="783F0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22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783F04"/>
                </a:solidFill>
              </a:endParaRPr>
            </a:p>
          </p:txBody>
        </p:sp>
        <p:sp>
          <p:nvSpPr>
            <p:cNvPr id="362" name="Google Shape;362;p26"/>
            <p:cNvSpPr txBox="1"/>
            <p:nvPr/>
          </p:nvSpPr>
          <p:spPr>
            <a:xfrm>
              <a:off x="2460779" y="433075"/>
              <a:ext cx="4215900" cy="6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00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100" u="sng">
                  <a:solidFill>
                    <a:schemeClr val="hlink"/>
                  </a:solidFill>
                  <a:latin typeface="Outfit"/>
                  <a:ea typeface="Outfit"/>
                  <a:cs typeface="Outfit"/>
                  <a:sym typeface="Outfit"/>
                  <a:hlinkClick r:id="rId5"/>
                </a:rPr>
                <a:t>https://l.pulipuli.info/24/</a:t>
              </a:r>
              <a:r>
                <a:rPr b="1" lang="zh-TW" sz="2100" u="sng">
                  <a:solidFill>
                    <a:schemeClr val="hlink"/>
                  </a:solidFill>
                  <a:latin typeface="Outfit"/>
                  <a:ea typeface="Outfit"/>
                  <a:cs typeface="Outfit"/>
                  <a:sym typeface="Outfit"/>
                  <a:hlinkClick r:id="rId6"/>
                </a:rPr>
                <a:t>tnnua/2</a:t>
              </a:r>
              <a:endParaRPr b="1" sz="2100"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pic>
        <p:nvPicPr>
          <p:cNvPr id="363" name="Google Shape;363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83125" y="1734916"/>
            <a:ext cx="3723300" cy="37014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4" name="Google Shape;364;p26"/>
          <p:cNvGrpSpPr/>
          <p:nvPr/>
        </p:nvGrpSpPr>
        <p:grpSpPr>
          <a:xfrm>
            <a:off x="6971642" y="4997861"/>
            <a:ext cx="1351698" cy="692256"/>
            <a:chOff x="7047842" y="4845461"/>
            <a:chExt cx="1351698" cy="692256"/>
          </a:xfrm>
        </p:grpSpPr>
        <p:grpSp>
          <p:nvGrpSpPr>
            <p:cNvPr id="365" name="Google Shape;365;p26"/>
            <p:cNvGrpSpPr/>
            <p:nvPr/>
          </p:nvGrpSpPr>
          <p:grpSpPr>
            <a:xfrm rot="-371984">
              <a:off x="7074009" y="4914001"/>
              <a:ext cx="1299363" cy="555176"/>
              <a:chOff x="7243875" y="3780983"/>
              <a:chExt cx="1299300" cy="526200"/>
            </a:xfrm>
          </p:grpSpPr>
          <p:grpSp>
            <p:nvGrpSpPr>
              <p:cNvPr id="366" name="Google Shape;366;p26"/>
              <p:cNvGrpSpPr/>
              <p:nvPr/>
            </p:nvGrpSpPr>
            <p:grpSpPr>
              <a:xfrm>
                <a:off x="7728150" y="4016475"/>
                <a:ext cx="330750" cy="55200"/>
                <a:chOff x="7632750" y="4032725"/>
                <a:chExt cx="330750" cy="55200"/>
              </a:xfrm>
            </p:grpSpPr>
            <p:sp>
              <p:nvSpPr>
                <p:cNvPr id="367" name="Google Shape;367;p26"/>
                <p:cNvSpPr/>
                <p:nvPr/>
              </p:nvSpPr>
              <p:spPr>
                <a:xfrm>
                  <a:off x="7632750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68" name="Google Shape;368;p26"/>
                <p:cNvSpPr/>
                <p:nvPr/>
              </p:nvSpPr>
              <p:spPr>
                <a:xfrm>
                  <a:off x="7770525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69" name="Google Shape;369;p26"/>
                <p:cNvSpPr/>
                <p:nvPr/>
              </p:nvSpPr>
              <p:spPr>
                <a:xfrm>
                  <a:off x="7908300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70" name="Google Shape;370;p26"/>
              <p:cNvGrpSpPr/>
              <p:nvPr/>
            </p:nvGrpSpPr>
            <p:grpSpPr>
              <a:xfrm>
                <a:off x="7243875" y="3780983"/>
                <a:ext cx="1299300" cy="526200"/>
                <a:chOff x="3130375" y="-210650"/>
                <a:chExt cx="1299300" cy="526200"/>
              </a:xfrm>
            </p:grpSpPr>
            <p:sp>
              <p:nvSpPr>
                <p:cNvPr id="371" name="Google Shape;371;p26"/>
                <p:cNvSpPr/>
                <p:nvPr/>
              </p:nvSpPr>
              <p:spPr>
                <a:xfrm>
                  <a:off x="3130375" y="-210650"/>
                  <a:ext cx="1299300" cy="5262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19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2" name="Google Shape;372;p26"/>
                <p:cNvSpPr/>
                <p:nvPr/>
              </p:nvSpPr>
              <p:spPr>
                <a:xfrm>
                  <a:off x="3263060" y="-47084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D48FA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3" name="Google Shape;373;p26"/>
                <p:cNvSpPr/>
                <p:nvPr/>
              </p:nvSpPr>
              <p:spPr>
                <a:xfrm>
                  <a:off x="3217449" y="-110650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pic>
          <p:nvPicPr>
            <p:cNvPr id="374" name="Google Shape;374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718685">
              <a:off x="7426925" y="5012612"/>
              <a:ext cx="495300" cy="285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5" name="Google Shape;375;p26"/>
          <p:cNvSpPr txBox="1"/>
          <p:nvPr>
            <p:ph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/>
              <a:t>現代研究需要現代手段</a:t>
            </a:r>
            <a:endParaRPr sz="2700"/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zh-TW" sz="3500"/>
              <a:t>用知識管理和AI輕鬆做研究！</a:t>
            </a:r>
            <a:endParaRPr sz="3500"/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b="0" lang="zh-TW" sz="2700"/>
              <a:t>── 2. 閱讀寫作篇 ──</a:t>
            </a:r>
            <a:endParaRPr b="0" sz="2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5"/>
          <p:cNvSpPr txBox="1"/>
          <p:nvPr>
            <p:ph idx="1" type="body"/>
          </p:nvPr>
        </p:nvSpPr>
        <p:spPr>
          <a:xfrm>
            <a:off x="715550" y="1341325"/>
            <a:ext cx="3757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文獻資訊：類別、</a:t>
            </a:r>
            <a:r>
              <a:rPr lang="zh-TW"/>
              <a:t>題</a:t>
            </a:r>
            <a:r>
              <a:rPr lang="zh-TW"/>
              <a:t>名、DOI、作者、發表日期、摘要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Chat with Paper詢問論文：推薦詢問的問題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PDF檔案：可以解釋數位公式和表格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圖片和表格列表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lang="zh-TW"/>
              <a:t>其他人的問題：以及從其他論文取得的答案</a:t>
            </a:r>
            <a:endParaRPr/>
          </a:p>
        </p:txBody>
      </p:sp>
      <p:sp>
        <p:nvSpPr>
          <p:cNvPr id="471" name="Google Shape;471;p3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SciSpace文獻細節 (2/2)</a:t>
            </a:r>
            <a:endParaRPr/>
          </a:p>
        </p:txBody>
      </p:sp>
      <p:sp>
        <p:nvSpPr>
          <p:cNvPr id="472" name="Google Shape;472;p3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73" name="Google Shape;473;p3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35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5" name="Google Shape;47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9330" y="1341325"/>
            <a:ext cx="3933720" cy="488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6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3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SciSpace的問論文功能 (1/2)</a:t>
            </a:r>
            <a:endParaRPr/>
          </a:p>
        </p:txBody>
      </p:sp>
      <p:sp>
        <p:nvSpPr>
          <p:cNvPr id="482" name="Google Shape;482;p3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83" name="Google Shape;483;p3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36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5" name="Google Shape;48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50" y="1256198"/>
            <a:ext cx="3750475" cy="484372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6" name="Google Shape;48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7995" y="1189113"/>
            <a:ext cx="3836955" cy="4977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87" name="Google Shape;487;p36"/>
          <p:cNvSpPr/>
          <p:nvPr/>
        </p:nvSpPr>
        <p:spPr>
          <a:xfrm>
            <a:off x="2705652" y="1443275"/>
            <a:ext cx="1685400" cy="8949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1. </a:t>
            </a:r>
            <a:r>
              <a:rPr lang="zh-TW" sz="2400">
                <a:solidFill>
                  <a:srgbClr val="FFFFFF"/>
                </a:solidFill>
              </a:rPr>
              <a:t>自然語言提問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488" name="Google Shape;488;p36"/>
          <p:cNvSpPr/>
          <p:nvPr/>
        </p:nvSpPr>
        <p:spPr>
          <a:xfrm>
            <a:off x="6684700" y="1443275"/>
            <a:ext cx="1685400" cy="993900"/>
          </a:xfrm>
          <a:prstGeom prst="wedgeRoundRectCallout">
            <a:avLst>
              <a:gd fmla="val -91974" name="adj1"/>
              <a:gd fmla="val 7978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2</a:t>
            </a:r>
            <a:r>
              <a:rPr lang="zh-TW" sz="2400">
                <a:solidFill>
                  <a:srgbClr val="FFFFFF"/>
                </a:solidFill>
              </a:rPr>
              <a:t>. </a:t>
            </a:r>
            <a:r>
              <a:rPr lang="zh-TW" sz="2400">
                <a:solidFill>
                  <a:srgbClr val="FFFFFF"/>
                </a:solidFill>
              </a:rPr>
              <a:t>回答</a:t>
            </a:r>
            <a:br>
              <a:rPr lang="zh-TW" sz="2400">
                <a:solidFill>
                  <a:srgbClr val="FFFFFF"/>
                </a:solidFill>
              </a:rPr>
            </a:br>
            <a:r>
              <a:rPr lang="zh-TW" sz="2400">
                <a:solidFill>
                  <a:srgbClr val="FFFFFF"/>
                </a:solidFill>
              </a:rPr>
              <a:t>註明來源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489" name="Google Shape;489;p36"/>
          <p:cNvSpPr/>
          <p:nvPr/>
        </p:nvSpPr>
        <p:spPr>
          <a:xfrm>
            <a:off x="6829552" y="4908175"/>
            <a:ext cx="1685400" cy="894900"/>
          </a:xfrm>
          <a:prstGeom prst="wedgeRoundRectCallout">
            <a:avLst>
              <a:gd fmla="val -93196" name="adj1"/>
              <a:gd fmla="val -6164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3</a:t>
            </a:r>
            <a:r>
              <a:rPr lang="zh-TW" sz="2400">
                <a:solidFill>
                  <a:srgbClr val="FFFFFF"/>
                </a:solidFill>
              </a:rPr>
              <a:t>. </a:t>
            </a:r>
            <a:r>
              <a:rPr lang="zh-TW" sz="2400">
                <a:solidFill>
                  <a:srgbClr val="FFFFFF"/>
                </a:solidFill>
              </a:rPr>
              <a:t>建議其它問題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490" name="Google Shape;490;p36"/>
          <p:cNvSpPr/>
          <p:nvPr/>
        </p:nvSpPr>
        <p:spPr>
          <a:xfrm flipH="1">
            <a:off x="4047400" y="3472738"/>
            <a:ext cx="10494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7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3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SciSpace的問論文功能 (2/2)</a:t>
            </a:r>
            <a:endParaRPr/>
          </a:p>
        </p:txBody>
      </p:sp>
      <p:sp>
        <p:nvSpPr>
          <p:cNvPr id="497" name="Google Shape;497;p3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98" name="Google Shape;498;p3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37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0" name="Google Shape;50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49" y="1038499"/>
            <a:ext cx="4271275" cy="5256275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37"/>
          <p:cNvSpPr/>
          <p:nvPr/>
        </p:nvSpPr>
        <p:spPr>
          <a:xfrm>
            <a:off x="5083400" y="2381975"/>
            <a:ext cx="2785200" cy="1483200"/>
          </a:xfrm>
          <a:prstGeom prst="wedgeRoundRectCallout">
            <a:avLst>
              <a:gd fmla="val -68956" name="adj1"/>
              <a:gd fmla="val 1556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來源僅知道是哪篇文章，但不能得知具體參考文字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502" name="Google Shape;502;p37"/>
          <p:cNvPicPr preferRelativeResize="0"/>
          <p:nvPr/>
        </p:nvPicPr>
        <p:blipFill rotWithShape="1">
          <a:blip r:embed="rId4">
            <a:alphaModFix/>
          </a:blip>
          <a:srcRect b="16777" l="0" r="0" t="0"/>
          <a:stretch/>
        </p:blipFill>
        <p:spPr>
          <a:xfrm>
            <a:off x="6891725" y="3865175"/>
            <a:ext cx="1968099" cy="2992875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37"/>
          <p:cNvSpPr txBox="1"/>
          <p:nvPr/>
        </p:nvSpPr>
        <p:spPr>
          <a:xfrm rot="-900041">
            <a:off x="5006281" y="4892501"/>
            <a:ext cx="2749288" cy="51187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980000"/>
                </a:solidFill>
              </a:rPr>
              <a:t>AI是不是在騙我？</a:t>
            </a:r>
            <a:endParaRPr sz="1800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8"/>
          <p:cNvSpPr txBox="1"/>
          <p:nvPr>
            <p:ph idx="1" type="body"/>
          </p:nvPr>
        </p:nvSpPr>
        <p:spPr>
          <a:xfrm>
            <a:off x="715550" y="6431700"/>
            <a:ext cx="7713000" cy="259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38"/>
          <p:cNvSpPr txBox="1"/>
          <p:nvPr>
            <p:ph idx="2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38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11" name="Google Shape;511;p38"/>
          <p:cNvSpPr txBox="1"/>
          <p:nvPr>
            <p:ph type="title"/>
          </p:nvPr>
        </p:nvSpPr>
        <p:spPr>
          <a:xfrm>
            <a:off x="715550" y="506775"/>
            <a:ext cx="7713000" cy="68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Semantic Scholar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閱讀論文功能</a:t>
            </a:r>
            <a:endParaRPr/>
          </a:p>
        </p:txBody>
      </p:sp>
      <p:pic>
        <p:nvPicPr>
          <p:cNvPr id="512" name="Google Shape;51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32525"/>
            <a:ext cx="9143999" cy="3909828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38"/>
          <p:cNvSpPr/>
          <p:nvPr/>
        </p:nvSpPr>
        <p:spPr>
          <a:xfrm>
            <a:off x="815025" y="4472600"/>
            <a:ext cx="800100" cy="423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9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3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Semantic Scholar的論文閱讀介面</a:t>
            </a:r>
            <a:endParaRPr/>
          </a:p>
        </p:txBody>
      </p:sp>
      <p:sp>
        <p:nvSpPr>
          <p:cNvPr id="520" name="Google Shape;520;p3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21" name="Google Shape;521;p3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39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3" name="Google Shape;52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61367"/>
            <a:ext cx="9144000" cy="5494216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39"/>
          <p:cNvSpPr/>
          <p:nvPr/>
        </p:nvSpPr>
        <p:spPr>
          <a:xfrm>
            <a:off x="7923700" y="1261125"/>
            <a:ext cx="1220400" cy="712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25" name="Google Shape;525;p39"/>
          <p:cNvSpPr/>
          <p:nvPr/>
        </p:nvSpPr>
        <p:spPr>
          <a:xfrm flipH="1">
            <a:off x="6781400" y="1355163"/>
            <a:ext cx="10494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0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4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Semantic Scholar的略讀助理</a:t>
            </a:r>
            <a:endParaRPr/>
          </a:p>
        </p:txBody>
      </p:sp>
      <p:sp>
        <p:nvSpPr>
          <p:cNvPr id="532" name="Google Shape;532;p4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33" name="Google Shape;533;p40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40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5" name="Google Shape;53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87843"/>
            <a:ext cx="9144000" cy="5465563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40"/>
          <p:cNvSpPr/>
          <p:nvPr/>
        </p:nvSpPr>
        <p:spPr>
          <a:xfrm>
            <a:off x="5793550" y="1852225"/>
            <a:ext cx="2751300" cy="679200"/>
          </a:xfrm>
          <a:prstGeom prst="wedgeRoundRectCallout">
            <a:avLst>
              <a:gd fmla="val 11185" name="adj1"/>
              <a:gd fmla="val 18337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1. </a:t>
            </a:r>
            <a:r>
              <a:rPr lang="zh-TW" sz="2400">
                <a:solidFill>
                  <a:srgbClr val="FFFFFF"/>
                </a:solidFill>
              </a:rPr>
              <a:t>分析論文結構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37" name="Google Shape;537;p40"/>
          <p:cNvSpPr/>
          <p:nvPr/>
        </p:nvSpPr>
        <p:spPr>
          <a:xfrm>
            <a:off x="885650" y="4143725"/>
            <a:ext cx="2751300" cy="679200"/>
          </a:xfrm>
          <a:prstGeom prst="wedgeRoundRectCallout">
            <a:avLst>
              <a:gd fmla="val -25996" name="adj1"/>
              <a:gd fmla="val -97103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2</a:t>
            </a:r>
            <a:r>
              <a:rPr lang="zh-TW" sz="2400">
                <a:solidFill>
                  <a:srgbClr val="FFFFFF"/>
                </a:solidFill>
              </a:rPr>
              <a:t>. </a:t>
            </a:r>
            <a:r>
              <a:rPr lang="zh-TW" sz="2400">
                <a:solidFill>
                  <a:srgbClr val="FFFFFF"/>
                </a:solidFill>
              </a:rPr>
              <a:t>標亮重點內文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41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4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Semantic Scholar的引用卡片</a:t>
            </a:r>
            <a:endParaRPr/>
          </a:p>
        </p:txBody>
      </p:sp>
      <p:sp>
        <p:nvSpPr>
          <p:cNvPr id="544" name="Google Shape;544;p4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45" name="Google Shape;545;p41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41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7" name="Google Shape;54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3206"/>
            <a:ext cx="9144001" cy="5414839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41"/>
          <p:cNvSpPr/>
          <p:nvPr/>
        </p:nvSpPr>
        <p:spPr>
          <a:xfrm>
            <a:off x="1000925" y="899700"/>
            <a:ext cx="3091500" cy="1157100"/>
          </a:xfrm>
          <a:prstGeom prst="wedgeRoundRectCallout">
            <a:avLst>
              <a:gd fmla="val 62297" name="adj1"/>
              <a:gd fmla="val 4284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能從論文內文快速看到作者引用的文獻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2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42"/>
          <p:cNvSpPr txBox="1"/>
          <p:nvPr>
            <p:ph type="title"/>
          </p:nvPr>
        </p:nvSpPr>
        <p:spPr>
          <a:xfrm>
            <a:off x="1417750" y="143600"/>
            <a:ext cx="68934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Semantic Scholar的問論文功能(1/2)</a:t>
            </a:r>
            <a:endParaRPr/>
          </a:p>
        </p:txBody>
      </p:sp>
      <p:sp>
        <p:nvSpPr>
          <p:cNvPr id="555" name="Google Shape;555;p4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56" name="Google Shape;556;p42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42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8" name="Google Shape;558;p42"/>
          <p:cNvPicPr preferRelativeResize="0"/>
          <p:nvPr/>
        </p:nvPicPr>
        <p:blipFill rotWithShape="1">
          <a:blip r:embed="rId3">
            <a:alphaModFix/>
          </a:blip>
          <a:srcRect b="10370" l="0" r="0" t="0"/>
          <a:stretch/>
        </p:blipFill>
        <p:spPr>
          <a:xfrm>
            <a:off x="0" y="1087875"/>
            <a:ext cx="9144000" cy="5603325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42"/>
          <p:cNvSpPr/>
          <p:nvPr/>
        </p:nvSpPr>
        <p:spPr>
          <a:xfrm>
            <a:off x="6157300" y="2227350"/>
            <a:ext cx="2870700" cy="4300800"/>
          </a:xfrm>
          <a:prstGeom prst="roundRect">
            <a:avLst>
              <a:gd fmla="val 8636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60" name="Google Shape;560;p42"/>
          <p:cNvSpPr/>
          <p:nvPr/>
        </p:nvSpPr>
        <p:spPr>
          <a:xfrm flipH="1" rot="1664231">
            <a:off x="5276744" y="1746785"/>
            <a:ext cx="1049383" cy="524691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42"/>
          <p:cNvSpPr/>
          <p:nvPr/>
        </p:nvSpPr>
        <p:spPr>
          <a:xfrm>
            <a:off x="2912698" y="2979750"/>
            <a:ext cx="2734800" cy="894900"/>
          </a:xfrm>
          <a:prstGeom prst="wedgeRoundRectCallout">
            <a:avLst>
              <a:gd fmla="val 75183" name="adj1"/>
              <a:gd fmla="val -1738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推薦詢問的問題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62" name="Google Shape;562;p42"/>
          <p:cNvSpPr/>
          <p:nvPr/>
        </p:nvSpPr>
        <p:spPr>
          <a:xfrm>
            <a:off x="2912698" y="4070300"/>
            <a:ext cx="2734800" cy="894900"/>
          </a:xfrm>
          <a:prstGeom prst="wedgeRoundRectCallout">
            <a:avLst>
              <a:gd fmla="val 80735" name="adj1"/>
              <a:gd fmla="val -2818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自訂問題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3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43"/>
          <p:cNvSpPr txBox="1"/>
          <p:nvPr>
            <p:ph type="title"/>
          </p:nvPr>
        </p:nvSpPr>
        <p:spPr>
          <a:xfrm>
            <a:off x="1417750" y="143600"/>
            <a:ext cx="68934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Semantic Scholar的問論文功能(2/3)</a:t>
            </a:r>
            <a:endParaRPr/>
          </a:p>
        </p:txBody>
      </p:sp>
      <p:sp>
        <p:nvSpPr>
          <p:cNvPr id="569" name="Google Shape;569;p4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70" name="Google Shape;570;p43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43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2" name="Google Shape;572;p43"/>
          <p:cNvPicPr preferRelativeResize="0"/>
          <p:nvPr/>
        </p:nvPicPr>
        <p:blipFill rotWithShape="1">
          <a:blip r:embed="rId3">
            <a:alphaModFix/>
          </a:blip>
          <a:srcRect b="0" l="0" r="0" t="13859"/>
          <a:stretch/>
        </p:blipFill>
        <p:spPr>
          <a:xfrm>
            <a:off x="0" y="1057762"/>
            <a:ext cx="9144000" cy="5325725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43"/>
          <p:cNvSpPr/>
          <p:nvPr/>
        </p:nvSpPr>
        <p:spPr>
          <a:xfrm>
            <a:off x="358925" y="4743650"/>
            <a:ext cx="1294500" cy="525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44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44"/>
          <p:cNvSpPr txBox="1"/>
          <p:nvPr>
            <p:ph type="title"/>
          </p:nvPr>
        </p:nvSpPr>
        <p:spPr>
          <a:xfrm>
            <a:off x="1417750" y="143600"/>
            <a:ext cx="6774300" cy="596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Semantic Scholar的問論文功能(3/3)</a:t>
            </a:r>
            <a:endParaRPr/>
          </a:p>
        </p:txBody>
      </p:sp>
      <p:sp>
        <p:nvSpPr>
          <p:cNvPr id="580" name="Google Shape;580;p4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81" name="Google Shape;581;p4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44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3" name="Google Shape;58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40195"/>
            <a:ext cx="9143999" cy="6117810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44"/>
          <p:cNvSpPr/>
          <p:nvPr/>
        </p:nvSpPr>
        <p:spPr>
          <a:xfrm>
            <a:off x="1883355" y="996375"/>
            <a:ext cx="2074800" cy="596700"/>
          </a:xfrm>
          <a:prstGeom prst="wedgeRoundRectCallout">
            <a:avLst>
              <a:gd fmla="val -65590" name="adj1"/>
              <a:gd fmla="val 3981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1. </a:t>
            </a:r>
            <a:r>
              <a:rPr lang="zh-TW" sz="2400">
                <a:solidFill>
                  <a:srgbClr val="FFFFFF"/>
                </a:solidFill>
              </a:rPr>
              <a:t>你的提問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85" name="Google Shape;585;p44"/>
          <p:cNvSpPr/>
          <p:nvPr/>
        </p:nvSpPr>
        <p:spPr>
          <a:xfrm>
            <a:off x="1883355" y="2045500"/>
            <a:ext cx="2074800" cy="596700"/>
          </a:xfrm>
          <a:prstGeom prst="wedgeRoundRectCallout">
            <a:avLst>
              <a:gd fmla="val -65590" name="adj1"/>
              <a:gd fmla="val 3981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2</a:t>
            </a:r>
            <a:r>
              <a:rPr lang="zh-TW" sz="2400">
                <a:solidFill>
                  <a:srgbClr val="FFFFFF"/>
                </a:solidFill>
              </a:rPr>
              <a:t>. AI</a:t>
            </a:r>
            <a:r>
              <a:rPr lang="zh-TW" sz="2400">
                <a:solidFill>
                  <a:srgbClr val="FFFFFF"/>
                </a:solidFill>
              </a:rPr>
              <a:t>解答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86" name="Google Shape;586;p44"/>
          <p:cNvSpPr/>
          <p:nvPr/>
        </p:nvSpPr>
        <p:spPr>
          <a:xfrm>
            <a:off x="1883355" y="4364625"/>
            <a:ext cx="2074800" cy="596700"/>
          </a:xfrm>
          <a:prstGeom prst="wedgeRoundRectCallout">
            <a:avLst>
              <a:gd fmla="val -70248" name="adj1"/>
              <a:gd fmla="val -5503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3</a:t>
            </a:r>
            <a:r>
              <a:rPr lang="zh-TW" sz="2400">
                <a:solidFill>
                  <a:srgbClr val="FFFFFF"/>
                </a:solidFill>
              </a:rPr>
              <a:t>. AI</a:t>
            </a:r>
            <a:r>
              <a:rPr lang="zh-TW" sz="2400">
                <a:solidFill>
                  <a:srgbClr val="FFFFFF"/>
                </a:solidFill>
              </a:rPr>
              <a:t>參考依據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87" name="Google Shape;587;p44"/>
          <p:cNvSpPr/>
          <p:nvPr/>
        </p:nvSpPr>
        <p:spPr>
          <a:xfrm>
            <a:off x="6117250" y="3500750"/>
            <a:ext cx="2074800" cy="985800"/>
          </a:xfrm>
          <a:prstGeom prst="wedgeRoundRectCallout">
            <a:avLst>
              <a:gd fmla="val -70248" name="adj1"/>
              <a:gd fmla="val -5503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4</a:t>
            </a:r>
            <a:r>
              <a:rPr lang="zh-TW" sz="2400">
                <a:solidFill>
                  <a:srgbClr val="FFFFFF"/>
                </a:solidFill>
              </a:rPr>
              <a:t>. 參考依據</a:t>
            </a:r>
            <a:r>
              <a:rPr lang="zh-TW" sz="2400">
                <a:solidFill>
                  <a:srgbClr val="FFFFFF"/>
                </a:solidFill>
              </a:rPr>
              <a:t>的原文位置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7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27"/>
          <p:cNvSpPr/>
          <p:nvPr/>
        </p:nvSpPr>
        <p:spPr>
          <a:xfrm>
            <a:off x="1338275" y="960300"/>
            <a:ext cx="2932500" cy="1007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1. 研究搜尋篇</a:t>
            </a:r>
            <a:endParaRPr sz="24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https://l.pulipuli.info/24/tnnua/1 </a:t>
            </a:r>
            <a:endParaRPr/>
          </a:p>
        </p:txBody>
      </p:sp>
      <p:sp>
        <p:nvSpPr>
          <p:cNvPr id="382" name="Google Shape;382;p27"/>
          <p:cNvSpPr/>
          <p:nvPr/>
        </p:nvSpPr>
        <p:spPr>
          <a:xfrm>
            <a:off x="4806475" y="960300"/>
            <a:ext cx="2821800" cy="10071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2. 閱讀寫作篇</a:t>
            </a:r>
            <a:endParaRPr sz="2400">
              <a:solidFill>
                <a:srgbClr val="FFFFFF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https://l.pulipuli.info/24/tnnua/2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83" name="Google Shape;383;p2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84" name="Google Shape;384;p27"/>
          <p:cNvSpPr txBox="1"/>
          <p:nvPr>
            <p:ph idx="3" type="subTitle"/>
          </p:nvPr>
        </p:nvSpPr>
        <p:spPr>
          <a:xfrm>
            <a:off x="12714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27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9000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27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用知識管理和AI輕鬆做研究！</a:t>
            </a:r>
            <a:endParaRPr/>
          </a:p>
        </p:txBody>
      </p:sp>
      <p:pic>
        <p:nvPicPr>
          <p:cNvPr id="387" name="Google Shape;38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1400" y="1841649"/>
            <a:ext cx="6601199" cy="4921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45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4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94" name="Google Shape;594;p4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45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6" name="Google Shape;59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3363" y="1086788"/>
            <a:ext cx="2733675" cy="28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6825" y="1043938"/>
            <a:ext cx="2667000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0800" y="3600200"/>
            <a:ext cx="3942400" cy="325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4600" y="861175"/>
            <a:ext cx="1738749" cy="1738749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45"/>
          <p:cNvSpPr txBox="1"/>
          <p:nvPr/>
        </p:nvSpPr>
        <p:spPr>
          <a:xfrm>
            <a:off x="1715546" y="643599"/>
            <a:ext cx="3862800" cy="40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980000"/>
                </a:solidFill>
              </a:rPr>
              <a:t>我在Zotero有PDF檔案</a:t>
            </a:r>
            <a:endParaRPr sz="1800">
              <a:solidFill>
                <a:srgbClr val="980000"/>
              </a:solidFill>
            </a:endParaRPr>
          </a:p>
        </p:txBody>
      </p:sp>
      <p:sp>
        <p:nvSpPr>
          <p:cNvPr id="601" name="Google Shape;601;p45"/>
          <p:cNvSpPr txBox="1"/>
          <p:nvPr/>
        </p:nvSpPr>
        <p:spPr>
          <a:xfrm>
            <a:off x="4752496" y="643599"/>
            <a:ext cx="3862800" cy="40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980000"/>
                </a:solidFill>
              </a:rPr>
              <a:t>我</a:t>
            </a:r>
            <a:r>
              <a:rPr lang="zh-TW" sz="1800">
                <a:solidFill>
                  <a:srgbClr val="980000"/>
                </a:solidFill>
              </a:rPr>
              <a:t>想要用AI輔助閱讀論文</a:t>
            </a:r>
            <a:endParaRPr sz="1800">
              <a:solidFill>
                <a:srgbClr val="980000"/>
              </a:solidFill>
            </a:endParaRPr>
          </a:p>
        </p:txBody>
      </p:sp>
      <p:pic>
        <p:nvPicPr>
          <p:cNvPr id="602" name="Google Shape;602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72900" y="1047972"/>
            <a:ext cx="1886925" cy="136515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45"/>
          <p:cNvSpPr/>
          <p:nvPr/>
        </p:nvSpPr>
        <p:spPr>
          <a:xfrm>
            <a:off x="4058480" y="2819088"/>
            <a:ext cx="1302865" cy="12198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Arial"/>
              </a:rPr>
              <a:t>嗯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Google Shape;608;p46"/>
          <p:cNvPicPr preferRelativeResize="0"/>
          <p:nvPr/>
        </p:nvPicPr>
        <p:blipFill rotWithShape="1">
          <a:blip r:embed="rId3">
            <a:alphaModFix/>
          </a:blip>
          <a:srcRect b="12914" l="0" r="0" t="0"/>
          <a:stretch/>
        </p:blipFill>
        <p:spPr>
          <a:xfrm>
            <a:off x="0" y="1278300"/>
            <a:ext cx="9144000" cy="4884651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46"/>
          <p:cNvSpPr txBox="1"/>
          <p:nvPr>
            <p:ph idx="1" type="body"/>
          </p:nvPr>
        </p:nvSpPr>
        <p:spPr>
          <a:xfrm>
            <a:off x="715550" y="6431700"/>
            <a:ext cx="7713000" cy="259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46"/>
          <p:cNvSpPr txBox="1"/>
          <p:nvPr>
            <p:ph idx="2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46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12" name="Google Shape;612;p46"/>
          <p:cNvSpPr txBox="1"/>
          <p:nvPr>
            <p:ph type="title"/>
          </p:nvPr>
        </p:nvSpPr>
        <p:spPr>
          <a:xfrm>
            <a:off x="715550" y="506775"/>
            <a:ext cx="7713000" cy="68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Google NotebookLM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7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47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4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20" name="Google Shape;620;p4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47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2" name="Google Shape;62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0225" y="3270625"/>
            <a:ext cx="5198325" cy="25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538" y="643588"/>
            <a:ext cx="1819275" cy="2505075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47"/>
          <p:cNvSpPr txBox="1"/>
          <p:nvPr/>
        </p:nvSpPr>
        <p:spPr>
          <a:xfrm>
            <a:off x="2778496" y="2082262"/>
            <a:ext cx="3862800" cy="40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980000"/>
                </a:solidFill>
              </a:rPr>
              <a:t>Google Note</a:t>
            </a:r>
            <a:endParaRPr sz="3200">
              <a:solidFill>
                <a:srgbClr val="980000"/>
              </a:solidFill>
            </a:endParaRPr>
          </a:p>
        </p:txBody>
      </p:sp>
      <p:sp>
        <p:nvSpPr>
          <p:cNvPr id="625" name="Google Shape;625;p47"/>
          <p:cNvSpPr/>
          <p:nvPr/>
        </p:nvSpPr>
        <p:spPr>
          <a:xfrm>
            <a:off x="3287750" y="836875"/>
            <a:ext cx="2844300" cy="911400"/>
          </a:xfrm>
          <a:prstGeom prst="wedgeRoundRectCallout">
            <a:avLst>
              <a:gd fmla="val -70951" name="adj1"/>
              <a:gd fmla="val 32360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990000"/>
                </a:solidFill>
              </a:rPr>
              <a:t>叫我嗎？</a:t>
            </a:r>
            <a:endParaRPr sz="2400"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48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NotebookLM 是個人化的 AI 協作工具，可協助使用者創作和思考。AI大型語言模型使用的是Google Gemini。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NotebookLM的運作需要外部資料庫，稱之為</a:t>
            </a:r>
            <a:r>
              <a:rPr lang="zh-TW" u="sng"/>
              <a:t>資料來源</a:t>
            </a:r>
            <a:r>
              <a:rPr lang="zh-TW"/>
              <a:t>。外部資料庫可從Google Drive雲端硬碟、網頁網址、自行上傳PDF或文字檔案、或是複製的文字來建立。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NotebookLM會自動整理</a:t>
            </a:r>
            <a:r>
              <a:rPr lang="zh-TW" u="sng"/>
              <a:t>資料來源</a:t>
            </a:r>
            <a:r>
              <a:rPr lang="zh-TW"/>
              <a:t>的內容，方便你閱讀、整理文件的內容。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lang="zh-TW"/>
              <a:t>你詢問NotebookLM的回答將會基於資料來源來生成，並提供</a:t>
            </a:r>
            <a:r>
              <a:rPr lang="zh-TW" u="sng"/>
              <a:t>資料來源</a:t>
            </a:r>
            <a:r>
              <a:rPr lang="zh-TW"/>
              <a:t>的對照。</a:t>
            </a:r>
            <a:endParaRPr/>
          </a:p>
        </p:txBody>
      </p:sp>
      <p:sp>
        <p:nvSpPr>
          <p:cNvPr id="631" name="Google Shape;631;p4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Google NotebookLM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(簡稱NotebookLM)</a:t>
            </a:r>
            <a:endParaRPr b="0" sz="2400"/>
          </a:p>
        </p:txBody>
      </p:sp>
      <p:sp>
        <p:nvSpPr>
          <p:cNvPr id="632" name="Google Shape;632;p4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33" name="Google Shape;633;p4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4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49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4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NotebookLM上傳檔案</a:t>
            </a:r>
            <a:r>
              <a:rPr lang="zh-TW"/>
              <a:t> (1/4)</a:t>
            </a:r>
            <a:endParaRPr/>
          </a:p>
        </p:txBody>
      </p:sp>
      <p:sp>
        <p:nvSpPr>
          <p:cNvPr id="641" name="Google Shape;641;p4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42" name="Google Shape;642;p4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49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49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645" name="Google Shape;645;p49"/>
          <p:cNvPicPr preferRelativeResize="0"/>
          <p:nvPr/>
        </p:nvPicPr>
        <p:blipFill rotWithShape="1">
          <a:blip r:embed="rId3">
            <a:alphaModFix/>
          </a:blip>
          <a:srcRect b="12914" l="0" r="0" t="0"/>
          <a:stretch/>
        </p:blipFill>
        <p:spPr>
          <a:xfrm>
            <a:off x="0" y="1278300"/>
            <a:ext cx="9144000" cy="4884651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49"/>
          <p:cNvSpPr/>
          <p:nvPr/>
        </p:nvSpPr>
        <p:spPr>
          <a:xfrm>
            <a:off x="940878" y="2046300"/>
            <a:ext cx="1743900" cy="679200"/>
          </a:xfrm>
          <a:prstGeom prst="wedgeRoundRectCallout">
            <a:avLst>
              <a:gd fmla="val -38497" name="adj1"/>
              <a:gd fmla="val 11929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新增筆記本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47" name="Google Shape;647;p49"/>
          <p:cNvSpPr/>
          <p:nvPr/>
        </p:nvSpPr>
        <p:spPr>
          <a:xfrm>
            <a:off x="280225" y="3338875"/>
            <a:ext cx="1317900" cy="1008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50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5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NotebookLM上傳檔案 (3/4)</a:t>
            </a:r>
            <a:endParaRPr/>
          </a:p>
        </p:txBody>
      </p:sp>
      <p:sp>
        <p:nvSpPr>
          <p:cNvPr id="654" name="Google Shape;654;p5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55" name="Google Shape;655;p50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50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50"/>
          <p:cNvSpPr txBox="1"/>
          <p:nvPr/>
        </p:nvSpPr>
        <p:spPr>
          <a:xfrm>
            <a:off x="4942600" y="1548875"/>
            <a:ext cx="3486000" cy="453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400">
                <a:latin typeface="Lexend Light"/>
                <a:ea typeface="Lexend Light"/>
                <a:cs typeface="Lexend Light"/>
                <a:sym typeface="Lexend Light"/>
              </a:rPr>
              <a:t>資料來源與處理：</a:t>
            </a:r>
            <a:endParaRPr sz="24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Lexend Light"/>
              <a:buChar char="●"/>
            </a:pPr>
            <a:r>
              <a:rPr lang="zh-TW" sz="2400">
                <a:latin typeface="Lexend Light"/>
                <a:ea typeface="Lexend Light"/>
                <a:cs typeface="Lexend Light"/>
                <a:sym typeface="Lexend Light"/>
              </a:rPr>
              <a:t>Google雲端硬碟</a:t>
            </a:r>
            <a:r>
              <a:rPr lang="zh-TW" sz="24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：抽取檔案內容</a:t>
            </a:r>
            <a:endParaRPr sz="24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Char char="●"/>
            </a:pPr>
            <a:r>
              <a:rPr lang="zh-TW" sz="2400">
                <a:latin typeface="Lexend Light"/>
                <a:ea typeface="Lexend Light"/>
                <a:cs typeface="Lexend Light"/>
                <a:sym typeface="Lexend Light"/>
              </a:rPr>
              <a:t>PDF：抽取PDF內容</a:t>
            </a:r>
            <a:endParaRPr sz="24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Char char="●"/>
            </a:pPr>
            <a:r>
              <a:rPr lang="zh-TW" sz="2400">
                <a:latin typeface="Lexend Light"/>
                <a:ea typeface="Lexend Light"/>
                <a:cs typeface="Lexend Light"/>
                <a:sym typeface="Lexend Light"/>
              </a:rPr>
              <a:t>文字檔案</a:t>
            </a:r>
            <a:endParaRPr sz="24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Char char="●"/>
            </a:pPr>
            <a:r>
              <a:rPr lang="zh-TW" sz="2400">
                <a:latin typeface="Lexend Light"/>
                <a:ea typeface="Lexend Light"/>
                <a:cs typeface="Lexend Light"/>
                <a:sym typeface="Lexend Light"/>
              </a:rPr>
              <a:t>複製的文字</a:t>
            </a:r>
            <a:endParaRPr sz="24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Char char="●"/>
            </a:pPr>
            <a:r>
              <a:rPr lang="zh-TW" sz="2400">
                <a:latin typeface="Lexend Light"/>
                <a:ea typeface="Lexend Light"/>
                <a:cs typeface="Lexend Light"/>
                <a:sym typeface="Lexend Light"/>
              </a:rPr>
              <a:t>網頁網址：分析網頁內容</a:t>
            </a:r>
            <a:endParaRPr sz="24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658" name="Google Shape;658;p50"/>
          <p:cNvSpPr txBox="1"/>
          <p:nvPr/>
        </p:nvSpPr>
        <p:spPr>
          <a:xfrm>
            <a:off x="715598" y="1758323"/>
            <a:ext cx="3678900" cy="43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659" name="Google Shape;65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50" y="1560325"/>
            <a:ext cx="4032513" cy="453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50"/>
          <p:cNvSpPr/>
          <p:nvPr/>
        </p:nvSpPr>
        <p:spPr>
          <a:xfrm>
            <a:off x="1301053" y="3338493"/>
            <a:ext cx="1632000" cy="577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51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5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NotebookLM上傳檔案 (3/4)</a:t>
            </a:r>
            <a:endParaRPr/>
          </a:p>
        </p:txBody>
      </p:sp>
      <p:sp>
        <p:nvSpPr>
          <p:cNvPr id="667" name="Google Shape;667;p5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68" name="Google Shape;668;p51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51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0" name="Google Shape;67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59339"/>
            <a:ext cx="9143999" cy="5698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52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5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NotebookLM上傳檔案 (4/4)</a:t>
            </a:r>
            <a:endParaRPr/>
          </a:p>
        </p:txBody>
      </p:sp>
      <p:sp>
        <p:nvSpPr>
          <p:cNvPr id="677" name="Google Shape;677;p5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78" name="Google Shape;678;p52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52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0" name="Google Shape;68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59339"/>
            <a:ext cx="9143999" cy="5698671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52"/>
          <p:cNvSpPr/>
          <p:nvPr/>
        </p:nvSpPr>
        <p:spPr>
          <a:xfrm>
            <a:off x="3985177" y="1769400"/>
            <a:ext cx="1702200" cy="679200"/>
          </a:xfrm>
          <a:prstGeom prst="wedgeRoundRectCallout">
            <a:avLst>
              <a:gd fmla="val -42646" name="adj1"/>
              <a:gd fmla="val 7362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1. </a:t>
            </a:r>
            <a:r>
              <a:rPr lang="zh-TW" sz="2400">
                <a:solidFill>
                  <a:srgbClr val="FFFFFF"/>
                </a:solidFill>
              </a:rPr>
              <a:t>建議問題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82" name="Google Shape;682;p52"/>
          <p:cNvSpPr/>
          <p:nvPr/>
        </p:nvSpPr>
        <p:spPr>
          <a:xfrm>
            <a:off x="6584675" y="1656525"/>
            <a:ext cx="2098200" cy="952500"/>
          </a:xfrm>
          <a:prstGeom prst="wedgeRoundRectCallout">
            <a:avLst>
              <a:gd fmla="val -42646" name="adj1"/>
              <a:gd fmla="val 7362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3</a:t>
            </a:r>
            <a:r>
              <a:rPr lang="zh-TW" sz="2400">
                <a:solidFill>
                  <a:srgbClr val="FFFFFF"/>
                </a:solidFill>
              </a:rPr>
              <a:t>. </a:t>
            </a:r>
            <a:r>
              <a:rPr lang="zh-TW" sz="2400">
                <a:solidFill>
                  <a:srgbClr val="FFFFFF"/>
                </a:solidFill>
              </a:rPr>
              <a:t>生成雙人對談錄音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83" name="Google Shape;683;p52"/>
          <p:cNvSpPr/>
          <p:nvPr/>
        </p:nvSpPr>
        <p:spPr>
          <a:xfrm>
            <a:off x="368452" y="4116125"/>
            <a:ext cx="1702200" cy="679200"/>
          </a:xfrm>
          <a:prstGeom prst="wedgeRoundRectCallout">
            <a:avLst>
              <a:gd fmla="val 68652" name="adj1"/>
              <a:gd fmla="val 1467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2</a:t>
            </a:r>
            <a:r>
              <a:rPr lang="zh-TW" sz="2400">
                <a:solidFill>
                  <a:srgbClr val="FFFFFF"/>
                </a:solidFill>
              </a:rPr>
              <a:t>. AI</a:t>
            </a:r>
            <a:r>
              <a:rPr lang="zh-TW" sz="2400">
                <a:solidFill>
                  <a:srgbClr val="FFFFFF"/>
                </a:solidFill>
              </a:rPr>
              <a:t>摘要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84" name="Google Shape;684;p52"/>
          <p:cNvSpPr/>
          <p:nvPr/>
        </p:nvSpPr>
        <p:spPr>
          <a:xfrm>
            <a:off x="5255149" y="5179075"/>
            <a:ext cx="2199300" cy="679200"/>
          </a:xfrm>
          <a:prstGeom prst="wedgeRoundRectCallout">
            <a:avLst>
              <a:gd fmla="val -18121" name="adj1"/>
              <a:gd fmla="val 12442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4</a:t>
            </a:r>
            <a:r>
              <a:rPr lang="zh-TW" sz="2400">
                <a:solidFill>
                  <a:srgbClr val="FFFFFF"/>
                </a:solidFill>
              </a:rPr>
              <a:t>. </a:t>
            </a:r>
            <a:r>
              <a:rPr lang="zh-TW" sz="2400">
                <a:solidFill>
                  <a:srgbClr val="FFFFFF"/>
                </a:solidFill>
              </a:rPr>
              <a:t>詢問問題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53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5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NotebookLM詢問問題 (1/2)</a:t>
            </a:r>
            <a:endParaRPr/>
          </a:p>
        </p:txBody>
      </p:sp>
      <p:sp>
        <p:nvSpPr>
          <p:cNvPr id="691" name="Google Shape;691;p5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92" name="Google Shape;692;p53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53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4" name="Google Shape;694;p53"/>
          <p:cNvPicPr preferRelativeResize="0"/>
          <p:nvPr/>
        </p:nvPicPr>
        <p:blipFill rotWithShape="1">
          <a:blip r:embed="rId3">
            <a:alphaModFix/>
          </a:blip>
          <a:srcRect b="0" l="0" r="0" t="2742"/>
          <a:stretch/>
        </p:blipFill>
        <p:spPr>
          <a:xfrm>
            <a:off x="390525" y="938700"/>
            <a:ext cx="8362950" cy="59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53"/>
          <p:cNvSpPr/>
          <p:nvPr/>
        </p:nvSpPr>
        <p:spPr>
          <a:xfrm>
            <a:off x="4186602" y="1162725"/>
            <a:ext cx="1702200" cy="679200"/>
          </a:xfrm>
          <a:prstGeom prst="wedgeRoundRectCallout">
            <a:avLst>
              <a:gd fmla="val 69795" name="adj1"/>
              <a:gd fmla="val -371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對話記錄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96" name="Google Shape;696;p53"/>
          <p:cNvSpPr/>
          <p:nvPr/>
        </p:nvSpPr>
        <p:spPr>
          <a:xfrm>
            <a:off x="1883350" y="938700"/>
            <a:ext cx="1987800" cy="803400"/>
          </a:xfrm>
          <a:prstGeom prst="wedgeRoundRectCallout">
            <a:avLst>
              <a:gd fmla="val 12619" name="adj1"/>
              <a:gd fmla="val 99934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AI以使用者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的語言回覆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97" name="Google Shape;697;p53"/>
          <p:cNvSpPr/>
          <p:nvPr/>
        </p:nvSpPr>
        <p:spPr>
          <a:xfrm>
            <a:off x="5569100" y="3496650"/>
            <a:ext cx="1987800" cy="803400"/>
          </a:xfrm>
          <a:prstGeom prst="wedgeRoundRectCallout">
            <a:avLst>
              <a:gd fmla="val -18354" name="adj1"/>
              <a:gd fmla="val -14673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AI</a:t>
            </a:r>
            <a:r>
              <a:rPr lang="zh-TW" sz="2400">
                <a:solidFill>
                  <a:srgbClr val="FFFFFF"/>
                </a:solidFill>
              </a:rPr>
              <a:t>參考來源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98" name="Google Shape;698;p53"/>
          <p:cNvSpPr/>
          <p:nvPr/>
        </p:nvSpPr>
        <p:spPr>
          <a:xfrm>
            <a:off x="2490725" y="4117850"/>
            <a:ext cx="2409900" cy="803400"/>
          </a:xfrm>
          <a:prstGeom prst="wedgeRoundRectCallout">
            <a:avLst>
              <a:gd fmla="val -39936" name="adj1"/>
              <a:gd fmla="val 11958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建議問題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54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5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NotebookLM詢問問題 (2/2)</a:t>
            </a:r>
            <a:endParaRPr/>
          </a:p>
        </p:txBody>
      </p:sp>
      <p:sp>
        <p:nvSpPr>
          <p:cNvPr id="705" name="Google Shape;705;p5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06" name="Google Shape;706;p5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54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8" name="Google Shape;70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99153"/>
            <a:ext cx="9144000" cy="5758844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54"/>
          <p:cNvSpPr/>
          <p:nvPr/>
        </p:nvSpPr>
        <p:spPr>
          <a:xfrm>
            <a:off x="6608927" y="1631375"/>
            <a:ext cx="1702200" cy="679200"/>
          </a:xfrm>
          <a:prstGeom prst="wedgeRoundRectCallout">
            <a:avLst>
              <a:gd fmla="val -6821" name="adj1"/>
              <a:gd fmla="val 8377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1. </a:t>
            </a:r>
            <a:r>
              <a:rPr lang="zh-TW" sz="2400">
                <a:solidFill>
                  <a:srgbClr val="FFFFFF"/>
                </a:solidFill>
              </a:rPr>
              <a:t>檢視來源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710" name="Google Shape;710;p54"/>
          <p:cNvSpPr/>
          <p:nvPr/>
        </p:nvSpPr>
        <p:spPr>
          <a:xfrm>
            <a:off x="286552" y="2031700"/>
            <a:ext cx="1702200" cy="679200"/>
          </a:xfrm>
          <a:prstGeom prst="wedgeRoundRectCallout">
            <a:avLst>
              <a:gd fmla="val -6821" name="adj1"/>
              <a:gd fmla="val 8377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2</a:t>
            </a:r>
            <a:r>
              <a:rPr lang="zh-TW" sz="2400">
                <a:solidFill>
                  <a:srgbClr val="FFFFFF"/>
                </a:solidFill>
              </a:rPr>
              <a:t>. 來源</a:t>
            </a:r>
            <a:r>
              <a:rPr lang="zh-TW" sz="2400">
                <a:solidFill>
                  <a:srgbClr val="FFFFFF"/>
                </a:solidFill>
              </a:rPr>
              <a:t>標亮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711" name="Google Shape;711;p54"/>
          <p:cNvSpPr/>
          <p:nvPr/>
        </p:nvSpPr>
        <p:spPr>
          <a:xfrm>
            <a:off x="1597949" y="5218050"/>
            <a:ext cx="2681400" cy="10131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但是來源文字無法維持PDF的排版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8"/>
          <p:cNvSpPr/>
          <p:nvPr/>
        </p:nvSpPr>
        <p:spPr>
          <a:xfrm>
            <a:off x="1328850" y="1638775"/>
            <a:ext cx="1532100" cy="31014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3" name="Google Shape;39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5575" y="0"/>
            <a:ext cx="6932950" cy="5168874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28"/>
          <p:cNvSpPr txBox="1"/>
          <p:nvPr>
            <p:ph idx="1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28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96" name="Google Shape;396;p28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文獻閱讀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55"/>
          <p:cNvSpPr txBox="1"/>
          <p:nvPr>
            <p:ph idx="1" type="body"/>
          </p:nvPr>
        </p:nvSpPr>
        <p:spPr>
          <a:xfrm>
            <a:off x="715550" y="1341325"/>
            <a:ext cx="3536100" cy="47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AI是以純文字的形式讀取論文的內容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無法有效處理公式、表格、圖表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記憶容量有限：相關證據過多的時候難以生成合理的解答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需要謹慎評估AI回答是否確實源自原始論文的推論</a:t>
            </a:r>
            <a:endParaRPr/>
          </a:p>
        </p:txBody>
      </p:sp>
      <p:sp>
        <p:nvSpPr>
          <p:cNvPr id="717" name="Google Shape;717;p5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NotebookLM的侷限</a:t>
            </a:r>
            <a:endParaRPr/>
          </a:p>
        </p:txBody>
      </p:sp>
      <p:sp>
        <p:nvSpPr>
          <p:cNvPr id="718" name="Google Shape;718;p5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19" name="Google Shape;719;p5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55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1" name="Google Shape;721;p55"/>
          <p:cNvPicPr preferRelativeResize="0"/>
          <p:nvPr/>
        </p:nvPicPr>
        <p:blipFill rotWithShape="1">
          <a:blip r:embed="rId3">
            <a:alphaModFix/>
          </a:blip>
          <a:srcRect b="0" l="0" r="15725" t="0"/>
          <a:stretch/>
        </p:blipFill>
        <p:spPr>
          <a:xfrm>
            <a:off x="4431898" y="1341325"/>
            <a:ext cx="4712100" cy="47586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56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不想看論文嗎？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AI陪你聊論文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(只限英文)</a:t>
            </a:r>
            <a:endParaRPr/>
          </a:p>
        </p:txBody>
      </p:sp>
      <p:sp>
        <p:nvSpPr>
          <p:cNvPr id="727" name="Google Shape;727;p5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NotebookLM的音訊總覽</a:t>
            </a:r>
            <a:endParaRPr/>
          </a:p>
        </p:txBody>
      </p:sp>
      <p:sp>
        <p:nvSpPr>
          <p:cNvPr id="728" name="Google Shape;728;p5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29" name="Google Shape;729;p5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56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1" name="Google Shape;73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8407" y="2892682"/>
            <a:ext cx="6054050" cy="311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57"/>
          <p:cNvSpPr/>
          <p:nvPr/>
        </p:nvSpPr>
        <p:spPr>
          <a:xfrm>
            <a:off x="3113450" y="1528675"/>
            <a:ext cx="3195900" cy="31770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7" name="Google Shape;73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5575" y="0"/>
            <a:ext cx="6932950" cy="5168874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57"/>
          <p:cNvSpPr txBox="1"/>
          <p:nvPr>
            <p:ph idx="1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57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40" name="Google Shape;740;p57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論文寫作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5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58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58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為什麼畢不了業？</a:t>
            </a:r>
            <a:endParaRPr/>
          </a:p>
        </p:txBody>
      </p:sp>
      <p:sp>
        <p:nvSpPr>
          <p:cNvPr id="748" name="Google Shape;748;p5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49" name="Google Shape;749;p5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0" name="Google Shape;75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2700" y="643600"/>
            <a:ext cx="4758600" cy="475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59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59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撰寫論文的時候，家裡馬桶刷得特別乾淨</a:t>
            </a:r>
            <a:endParaRPr/>
          </a:p>
        </p:txBody>
      </p:sp>
      <p:sp>
        <p:nvSpPr>
          <p:cNvPr id="757" name="Google Shape;757;p5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58" name="Google Shape;758;p5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59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0" name="Google Shape;76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3000" y="643600"/>
            <a:ext cx="6797992" cy="475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60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p60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6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68" name="Google Shape;768;p60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60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0" name="Google Shape;77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32846" y="562170"/>
            <a:ext cx="7478275" cy="5440985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60"/>
          <p:cNvSpPr txBox="1"/>
          <p:nvPr/>
        </p:nvSpPr>
        <p:spPr>
          <a:xfrm>
            <a:off x="1465211" y="959512"/>
            <a:ext cx="2179200" cy="19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哆啦布丁~~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我得了一種</a:t>
            </a:r>
            <a:r>
              <a:rPr lang="zh-TW" sz="2000"/>
              <a:t>寫論文就會想去刷馬桶</a:t>
            </a:r>
            <a:r>
              <a:rPr lang="zh-TW" sz="2000"/>
              <a:t>的病~~</a:t>
            </a:r>
            <a:endParaRPr sz="2000"/>
          </a:p>
        </p:txBody>
      </p:sp>
      <p:sp>
        <p:nvSpPr>
          <p:cNvPr id="772" name="Google Shape;772;p60"/>
          <p:cNvSpPr txBox="1"/>
          <p:nvPr/>
        </p:nvSpPr>
        <p:spPr>
          <a:xfrm>
            <a:off x="6131808" y="1203171"/>
            <a:ext cx="2179200" cy="19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真拿你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沒辦法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去問大型語言模型(LLM)吧！</a:t>
            </a:r>
            <a:endParaRPr sz="20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61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p61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竟然用問題回答我的問題</a:t>
            </a:r>
            <a:endParaRPr/>
          </a:p>
        </p:txBody>
      </p:sp>
      <p:sp>
        <p:nvSpPr>
          <p:cNvPr id="779" name="Google Shape;779;p6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80" name="Google Shape;780;p61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61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2" name="Google Shape;782;p61"/>
          <p:cNvPicPr preferRelativeResize="0"/>
          <p:nvPr/>
        </p:nvPicPr>
        <p:blipFill rotWithShape="1">
          <a:blip r:embed="rId3">
            <a:alphaModFix/>
          </a:blip>
          <a:srcRect b="42916" l="30568" r="7161" t="9126"/>
          <a:stretch/>
        </p:blipFill>
        <p:spPr>
          <a:xfrm>
            <a:off x="715550" y="1022050"/>
            <a:ext cx="7712999" cy="4001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550" y="466575"/>
            <a:ext cx="1383300" cy="1383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62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什麼是 Token？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Token 是模型處理文本的最小單位，可以是單詞、子詞或標點符號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語言模型將輸入文本拆解成 Token 來進行理解與處理</a:t>
            </a: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Token 限制的含義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每個大型語言模型都有最大 Token 數的限制，通常包括輸入和輸出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例如 GPT-3 的最大 Token 數為 4096，這限制了單次對話能處理的文本長度</a:t>
            </a: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Token 限制的影響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超過 Token 限制時，模型無法記住早前內容，影響連續對話的效果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長文本需要縮短或分段處理，可能導致信息丟失或語境斷裂</a:t>
            </a:r>
            <a:endParaRPr/>
          </a:p>
        </p:txBody>
      </p:sp>
      <p:sp>
        <p:nvSpPr>
          <p:cNvPr id="789" name="Google Shape;789;p62"/>
          <p:cNvSpPr txBox="1"/>
          <p:nvPr>
            <p:ph type="title"/>
          </p:nvPr>
        </p:nvSpPr>
        <p:spPr>
          <a:xfrm>
            <a:off x="1417750" y="513375"/>
            <a:ext cx="630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大型語言模型的Token限制</a:t>
            </a:r>
            <a:endParaRPr/>
          </a:p>
        </p:txBody>
      </p:sp>
      <p:sp>
        <p:nvSpPr>
          <p:cNvPr id="790" name="Google Shape;790;p6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91" name="Google Shape;791;p62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62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p62"/>
          <p:cNvSpPr txBox="1"/>
          <p:nvPr>
            <p:ph type="title"/>
          </p:nvPr>
        </p:nvSpPr>
        <p:spPr>
          <a:xfrm>
            <a:off x="1417750" y="0"/>
            <a:ext cx="44766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Large Language Model (LLM)</a:t>
            </a:r>
            <a:endParaRPr b="0" sz="24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63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p6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使用LLM撰寫之前的準備</a:t>
            </a:r>
            <a:endParaRPr/>
          </a:p>
        </p:txBody>
      </p:sp>
      <p:sp>
        <p:nvSpPr>
          <p:cNvPr id="800" name="Google Shape;800;p6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01" name="Google Shape;801;p63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p63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3" name="Google Shape;80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50" y="2002387"/>
            <a:ext cx="3471800" cy="3088999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63"/>
          <p:cNvSpPr/>
          <p:nvPr/>
        </p:nvSpPr>
        <p:spPr>
          <a:xfrm>
            <a:off x="4632550" y="1717275"/>
            <a:ext cx="3795900" cy="7635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</a:rPr>
              <a:t>1. </a:t>
            </a:r>
            <a:r>
              <a:rPr lang="zh-TW" sz="3200">
                <a:solidFill>
                  <a:srgbClr val="FFFFFF"/>
                </a:solidFill>
              </a:rPr>
              <a:t>論文大綱心智圖</a:t>
            </a:r>
            <a:endParaRPr sz="3200">
              <a:solidFill>
                <a:srgbClr val="FFFFFF"/>
              </a:solidFill>
            </a:endParaRPr>
          </a:p>
        </p:txBody>
      </p:sp>
      <p:sp>
        <p:nvSpPr>
          <p:cNvPr id="805" name="Google Shape;805;p63"/>
          <p:cNvSpPr/>
          <p:nvPr/>
        </p:nvSpPr>
        <p:spPr>
          <a:xfrm>
            <a:off x="4632550" y="4571113"/>
            <a:ext cx="3795900" cy="7635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</a:rPr>
              <a:t>3. 論文專有詞彙表</a:t>
            </a:r>
            <a:endParaRPr sz="3200">
              <a:solidFill>
                <a:srgbClr val="FFFFFF"/>
              </a:solidFill>
            </a:endParaRPr>
          </a:p>
        </p:txBody>
      </p:sp>
      <p:sp>
        <p:nvSpPr>
          <p:cNvPr id="806" name="Google Shape;806;p63"/>
          <p:cNvSpPr/>
          <p:nvPr/>
        </p:nvSpPr>
        <p:spPr>
          <a:xfrm>
            <a:off x="4632550" y="3139075"/>
            <a:ext cx="3795900" cy="7635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</a:rPr>
              <a:t>2. 提問草稿筆記本</a:t>
            </a:r>
            <a:endParaRPr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64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p6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 </a:t>
            </a:r>
            <a:r>
              <a:rPr lang="zh-TW"/>
              <a:t>論文大綱心智圖</a:t>
            </a:r>
            <a:endParaRPr/>
          </a:p>
        </p:txBody>
      </p:sp>
      <p:sp>
        <p:nvSpPr>
          <p:cNvPr id="813" name="Google Shape;813;p6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14" name="Google Shape;814;p6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64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16" name="Google Shape;81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38496"/>
            <a:ext cx="9144000" cy="5187108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64"/>
          <p:cNvSpPr/>
          <p:nvPr/>
        </p:nvSpPr>
        <p:spPr>
          <a:xfrm>
            <a:off x="6179975" y="855883"/>
            <a:ext cx="2461500" cy="1359900"/>
          </a:xfrm>
          <a:prstGeom prst="wedgeRoundRectCallout">
            <a:avLst>
              <a:gd fmla="val 25887" name="adj1"/>
              <a:gd fmla="val 8602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列出需要的段落、段落內的關鍵字、核心技術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818" name="Google Shape;818;p64"/>
          <p:cNvSpPr/>
          <p:nvPr/>
        </p:nvSpPr>
        <p:spPr>
          <a:xfrm>
            <a:off x="1817800" y="4740033"/>
            <a:ext cx="2461500" cy="1359900"/>
          </a:xfrm>
          <a:prstGeom prst="wedgeRoundRectCallout">
            <a:avLst>
              <a:gd fmla="val 84212" name="adj1"/>
              <a:gd fmla="val -1789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不需要刻意考慮語句的通順程度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819" name="Google Shape;819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1">
            <a:off x="7190670" y="4876288"/>
            <a:ext cx="1450801" cy="1450799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64"/>
          <p:cNvSpPr/>
          <p:nvPr/>
        </p:nvSpPr>
        <p:spPr>
          <a:xfrm>
            <a:off x="5475950" y="3516383"/>
            <a:ext cx="2461500" cy="1359900"/>
          </a:xfrm>
          <a:prstGeom prst="wedgeRoundRectCallout">
            <a:avLst>
              <a:gd fmla="val 39347" name="adj1"/>
              <a:gd fmla="val 61934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跟指導老師一起規劃心智圖吧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9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29"/>
          <p:cNvSpPr txBox="1"/>
          <p:nvPr>
            <p:ph idx="1" type="body"/>
          </p:nvPr>
        </p:nvSpPr>
        <p:spPr>
          <a:xfrm>
            <a:off x="715550" y="12672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29"/>
          <p:cNvSpPr txBox="1"/>
          <p:nvPr>
            <p:ph type="title"/>
          </p:nvPr>
        </p:nvSpPr>
        <p:spPr>
          <a:xfrm>
            <a:off x="715550" y="6435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你知道論文要怎麼讀嗎？</a:t>
            </a:r>
            <a:endParaRPr/>
          </a:p>
        </p:txBody>
      </p:sp>
      <p:sp>
        <p:nvSpPr>
          <p:cNvPr id="404" name="Google Shape;404;p2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05" name="Google Shape;405;p2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6" name="Google Shape;406;p29"/>
          <p:cNvPicPr preferRelativeResize="0"/>
          <p:nvPr/>
        </p:nvPicPr>
        <p:blipFill rotWithShape="1">
          <a:blip r:embed="rId3">
            <a:alphaModFix/>
          </a:blip>
          <a:srcRect b="2685" l="0" r="0" t="0"/>
          <a:stretch/>
        </p:blipFill>
        <p:spPr>
          <a:xfrm>
            <a:off x="1200150" y="1267300"/>
            <a:ext cx="7943850" cy="50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92450" y="3265800"/>
            <a:ext cx="1878900" cy="225372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29"/>
          <p:cNvSpPr/>
          <p:nvPr/>
        </p:nvSpPr>
        <p:spPr>
          <a:xfrm>
            <a:off x="2745550" y="3873300"/>
            <a:ext cx="3830400" cy="1044900"/>
          </a:xfrm>
          <a:prstGeom prst="wedgeRoundRectCallout">
            <a:avLst>
              <a:gd fmla="val -62549" name="adj1"/>
              <a:gd fmla="val -1527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990000"/>
                </a:solidFill>
              </a:rPr>
              <a:t>從第一行開始讀啊？</a:t>
            </a:r>
            <a:endParaRPr sz="2400">
              <a:solidFill>
                <a:srgbClr val="990000"/>
              </a:solidFill>
            </a:endParaRPr>
          </a:p>
        </p:txBody>
      </p:sp>
      <p:sp>
        <p:nvSpPr>
          <p:cNvPr id="409" name="Google Shape;409;p29"/>
          <p:cNvSpPr/>
          <p:nvPr/>
        </p:nvSpPr>
        <p:spPr>
          <a:xfrm>
            <a:off x="294525" y="948075"/>
            <a:ext cx="1542300" cy="763500"/>
          </a:xfrm>
          <a:prstGeom prst="wedgeRoundRectCallout">
            <a:avLst>
              <a:gd fmla="val 42544" name="adj1"/>
              <a:gd fmla="val 6933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</a:rPr>
              <a:t>Start!</a:t>
            </a:r>
            <a:endParaRPr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65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826" name="Google Shape;826;p6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從</a:t>
            </a:r>
            <a:r>
              <a:rPr lang="zh-TW"/>
              <a:t>心智圖</a:t>
            </a:r>
            <a:r>
              <a:rPr lang="zh-TW"/>
              <a:t>選擇部分內容來提問</a:t>
            </a:r>
            <a:endParaRPr/>
          </a:p>
        </p:txBody>
      </p:sp>
      <p:sp>
        <p:nvSpPr>
          <p:cNvPr id="827" name="Google Shape;827;p6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28" name="Google Shape;828;p6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p65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0" name="Google Shape;83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963125"/>
            <a:ext cx="8315325" cy="5514975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65"/>
          <p:cNvSpPr/>
          <p:nvPr/>
        </p:nvSpPr>
        <p:spPr>
          <a:xfrm>
            <a:off x="4266550" y="2544950"/>
            <a:ext cx="4048800" cy="1995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pic>
        <p:nvPicPr>
          <p:cNvPr id="832" name="Google Shape;832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4575" y="5144850"/>
            <a:ext cx="1383300" cy="1383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33" name="Google Shape;833;p65"/>
          <p:cNvSpPr/>
          <p:nvPr/>
        </p:nvSpPr>
        <p:spPr>
          <a:xfrm flipH="1" rot="5124546">
            <a:off x="5953096" y="4618169"/>
            <a:ext cx="1049467" cy="524584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66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p6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2. </a:t>
            </a:r>
            <a:r>
              <a:rPr lang="zh-TW"/>
              <a:t>提問草稿筆記本 (1/3)</a:t>
            </a:r>
            <a:endParaRPr/>
          </a:p>
        </p:txBody>
      </p:sp>
      <p:sp>
        <p:nvSpPr>
          <p:cNvPr id="840" name="Google Shape;840;p6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41" name="Google Shape;841;p6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2" name="Google Shape;842;p66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3" name="Google Shape;84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27227"/>
            <a:ext cx="9144001" cy="5215746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66"/>
          <p:cNvSpPr/>
          <p:nvPr/>
        </p:nvSpPr>
        <p:spPr>
          <a:xfrm>
            <a:off x="828275" y="162802"/>
            <a:ext cx="1616400" cy="875700"/>
          </a:xfrm>
          <a:prstGeom prst="wedgeRoundRectCallout">
            <a:avLst>
              <a:gd fmla="val -80746" name="adj1"/>
              <a:gd fmla="val 7801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任意文件編輯器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845" name="Google Shape;845;p66"/>
          <p:cNvSpPr/>
          <p:nvPr/>
        </p:nvSpPr>
        <p:spPr>
          <a:xfrm>
            <a:off x="5853050" y="1543225"/>
            <a:ext cx="2277600" cy="789600"/>
          </a:xfrm>
          <a:prstGeom prst="wedgeRoundRectCallout">
            <a:avLst>
              <a:gd fmla="val -69642" name="adj1"/>
              <a:gd fmla="val 4963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分段標題：時間與概要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846" name="Google Shape;846;p66"/>
          <p:cNvSpPr/>
          <p:nvPr/>
        </p:nvSpPr>
        <p:spPr>
          <a:xfrm>
            <a:off x="1311975" y="2669175"/>
            <a:ext cx="6045900" cy="3059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847" name="Google Shape;847;p66"/>
          <p:cNvSpPr/>
          <p:nvPr/>
        </p:nvSpPr>
        <p:spPr>
          <a:xfrm>
            <a:off x="4583050" y="3917550"/>
            <a:ext cx="2277600" cy="789600"/>
          </a:xfrm>
          <a:prstGeom prst="wedgeRoundRectCallout">
            <a:avLst>
              <a:gd fmla="val -73032" name="adj1"/>
              <a:gd fmla="val -5837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提示詞說明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848" name="Google Shape;848;p66"/>
          <p:cNvSpPr/>
          <p:nvPr/>
        </p:nvSpPr>
        <p:spPr>
          <a:xfrm>
            <a:off x="5231875" y="5310325"/>
            <a:ext cx="2277600" cy="789600"/>
          </a:xfrm>
          <a:prstGeom prst="wedgeRoundRectCallout">
            <a:avLst>
              <a:gd fmla="val -73032" name="adj1"/>
              <a:gd fmla="val -5837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心智圖內容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67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6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2. </a:t>
            </a:r>
            <a:r>
              <a:rPr lang="zh-TW"/>
              <a:t>提問草稿筆記本 (2/3)</a:t>
            </a:r>
            <a:endParaRPr/>
          </a:p>
        </p:txBody>
      </p:sp>
      <p:sp>
        <p:nvSpPr>
          <p:cNvPr id="855" name="Google Shape;855;p6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56" name="Google Shape;856;p6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Google Shape;857;p67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8" name="Google Shape;858;p67"/>
          <p:cNvPicPr preferRelativeResize="0"/>
          <p:nvPr/>
        </p:nvPicPr>
        <p:blipFill rotWithShape="1">
          <a:blip r:embed="rId3">
            <a:alphaModFix/>
          </a:blip>
          <a:srcRect b="0" l="0" r="0" t="13472"/>
          <a:stretch/>
        </p:blipFill>
        <p:spPr>
          <a:xfrm>
            <a:off x="1174988" y="1145402"/>
            <a:ext cx="6794026" cy="5179401"/>
          </a:xfrm>
          <a:prstGeom prst="rect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59" name="Google Shape;859;p67"/>
          <p:cNvSpPr/>
          <p:nvPr/>
        </p:nvSpPr>
        <p:spPr>
          <a:xfrm>
            <a:off x="2002425" y="3276575"/>
            <a:ext cx="5369100" cy="2726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68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865" name="Google Shape;865;p6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2. </a:t>
            </a:r>
            <a:r>
              <a:rPr lang="zh-TW"/>
              <a:t>提問草稿筆記本 (3/3)</a:t>
            </a:r>
            <a:endParaRPr/>
          </a:p>
        </p:txBody>
      </p:sp>
      <p:sp>
        <p:nvSpPr>
          <p:cNvPr id="866" name="Google Shape;866;p6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67" name="Google Shape;867;p6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6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9" name="Google Shape;86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23550"/>
            <a:ext cx="9144001" cy="5404601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68"/>
          <p:cNvSpPr/>
          <p:nvPr/>
        </p:nvSpPr>
        <p:spPr>
          <a:xfrm>
            <a:off x="1256750" y="3428425"/>
            <a:ext cx="6308700" cy="1209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871" name="Google Shape;871;p68"/>
          <p:cNvSpPr/>
          <p:nvPr/>
        </p:nvSpPr>
        <p:spPr>
          <a:xfrm>
            <a:off x="4224150" y="2330050"/>
            <a:ext cx="2277600" cy="789600"/>
          </a:xfrm>
          <a:prstGeom prst="wedgeRoundRectCallout">
            <a:avLst>
              <a:gd fmla="val -45152" name="adj1"/>
              <a:gd fmla="val 10771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改寫LLM的回覆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69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877" name="Google Shape;877;p6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3. </a:t>
            </a:r>
            <a:r>
              <a:rPr lang="zh-TW"/>
              <a:t>論文專有詞彙表 (1/2)</a:t>
            </a:r>
            <a:endParaRPr/>
          </a:p>
        </p:txBody>
      </p:sp>
      <p:sp>
        <p:nvSpPr>
          <p:cNvPr id="878" name="Google Shape;878;p6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79" name="Google Shape;879;p6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0" name="Google Shape;880;p69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1" name="Google Shape;881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125" y="1165751"/>
            <a:ext cx="7495749" cy="5138700"/>
          </a:xfrm>
          <a:prstGeom prst="rect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70"/>
          <p:cNvSpPr txBox="1"/>
          <p:nvPr>
            <p:ph idx="1" type="body"/>
          </p:nvPr>
        </p:nvSpPr>
        <p:spPr>
          <a:xfrm>
            <a:off x="715550" y="3771598"/>
            <a:ext cx="7713000" cy="232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詞彙的中文、英文、簡稱、不使用的名稱、定義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lang="zh-TW"/>
              <a:t>這些詞彙必須正確無誤，小心不要被LLM修改了！</a:t>
            </a:r>
            <a:endParaRPr/>
          </a:p>
        </p:txBody>
      </p:sp>
      <p:sp>
        <p:nvSpPr>
          <p:cNvPr id="887" name="Google Shape;887;p7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3. </a:t>
            </a:r>
            <a:r>
              <a:rPr lang="zh-TW"/>
              <a:t>論文專有詞彙表 (2/2)</a:t>
            </a:r>
            <a:endParaRPr/>
          </a:p>
        </p:txBody>
      </p:sp>
      <p:sp>
        <p:nvSpPr>
          <p:cNvPr id="888" name="Google Shape;888;p7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89" name="Google Shape;889;p70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0" name="Google Shape;890;p70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91" name="Google Shape;891;p70"/>
          <p:cNvPicPr preferRelativeResize="0"/>
          <p:nvPr/>
        </p:nvPicPr>
        <p:blipFill rotWithShape="1">
          <a:blip r:embed="rId3">
            <a:alphaModFix/>
          </a:blip>
          <a:srcRect b="51765" l="0" r="0" t="0"/>
          <a:stretch/>
        </p:blipFill>
        <p:spPr>
          <a:xfrm>
            <a:off x="824125" y="1165750"/>
            <a:ext cx="7495749" cy="2478601"/>
          </a:xfrm>
          <a:prstGeom prst="rect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71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897" name="Google Shape;897;p71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8" name="Google Shape;898;p7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99" name="Google Shape;899;p71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0" name="Google Shape;900;p71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01" name="Google Shape;90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32846" y="562170"/>
            <a:ext cx="7478275" cy="5440985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71"/>
          <p:cNvSpPr txBox="1"/>
          <p:nvPr/>
        </p:nvSpPr>
        <p:spPr>
          <a:xfrm>
            <a:off x="1465211" y="959512"/>
            <a:ext cx="2179200" cy="19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哆啦布丁~~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我的大綱太空泛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ChatGPT也寫的很空泛啊~~</a:t>
            </a:r>
            <a:endParaRPr sz="2000"/>
          </a:p>
        </p:txBody>
      </p:sp>
      <p:sp>
        <p:nvSpPr>
          <p:cNvPr id="903" name="Google Shape;903;p71"/>
          <p:cNvSpPr txBox="1"/>
          <p:nvPr/>
        </p:nvSpPr>
        <p:spPr>
          <a:xfrm>
            <a:off x="6131808" y="1203171"/>
            <a:ext cx="2179200" cy="19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真拿你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沒辦法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跟ChatGPT一起修改文章吧</a:t>
            </a:r>
            <a:r>
              <a:rPr lang="zh-TW" sz="2000"/>
              <a:t>！</a:t>
            </a:r>
            <a:endParaRPr sz="20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72"/>
          <p:cNvSpPr txBox="1"/>
          <p:nvPr>
            <p:ph idx="1" type="body"/>
          </p:nvPr>
        </p:nvSpPr>
        <p:spPr>
          <a:xfrm>
            <a:off x="715550" y="6431700"/>
            <a:ext cx="7713000" cy="259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Google Shape;909;p72"/>
          <p:cNvSpPr txBox="1"/>
          <p:nvPr>
            <p:ph idx="2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0" name="Google Shape;910;p72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11" name="Google Shape;911;p72"/>
          <p:cNvSpPr txBox="1"/>
          <p:nvPr>
            <p:ph type="title"/>
          </p:nvPr>
        </p:nvSpPr>
        <p:spPr>
          <a:xfrm>
            <a:off x="715550" y="506775"/>
            <a:ext cx="7713000" cy="68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ChatGPT with canvas</a:t>
            </a:r>
            <a:endParaRPr/>
          </a:p>
        </p:txBody>
      </p:sp>
      <p:pic>
        <p:nvPicPr>
          <p:cNvPr id="912" name="Google Shape;912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04100"/>
            <a:ext cx="9144001" cy="504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73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關於ChatGPT with Canvas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這是ChatGPT 進階版本，提供新型態互動介面，讓使用者能夠直覺地在網頁上編輯文本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增強使用者體驗，使 AI 輸出的修改與管理更直觀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主要功能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視覺化編輯區：以畫布形式展示生成的文本，方便修改與保存 (但對Linux輸入法不友善)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文檔模式：支援文檔寫作，適合撰寫長篇內容如報告、故事等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無縫對話：同時保留對話與文檔模式，增加操作靈活性</a:t>
            </a:r>
            <a:endParaRPr/>
          </a:p>
        </p:txBody>
      </p:sp>
      <p:sp>
        <p:nvSpPr>
          <p:cNvPr id="918" name="Google Shape;918;p73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9" name="Google Shape;919;p7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ChatGPT with Canvas簡介</a:t>
            </a:r>
            <a:endParaRPr/>
          </a:p>
        </p:txBody>
      </p:sp>
      <p:sp>
        <p:nvSpPr>
          <p:cNvPr id="920" name="Google Shape;920;p7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21" name="Google Shape;921;p73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74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927" name="Google Shape;927;p7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ChatGPT的對話擴展到畫布</a:t>
            </a:r>
            <a:endParaRPr/>
          </a:p>
        </p:txBody>
      </p:sp>
      <p:sp>
        <p:nvSpPr>
          <p:cNvPr id="928" name="Google Shape;928;p7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29" name="Google Shape;929;p7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0" name="Google Shape;930;p74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1" name="Google Shape;931;p74"/>
          <p:cNvPicPr preferRelativeResize="0"/>
          <p:nvPr/>
        </p:nvPicPr>
        <p:blipFill rotWithShape="1">
          <a:blip r:embed="rId3">
            <a:alphaModFix/>
          </a:blip>
          <a:srcRect b="14929" l="0" r="0" t="0"/>
          <a:stretch/>
        </p:blipFill>
        <p:spPr>
          <a:xfrm>
            <a:off x="28575" y="968650"/>
            <a:ext cx="9086850" cy="5339949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74"/>
          <p:cNvSpPr/>
          <p:nvPr/>
        </p:nvSpPr>
        <p:spPr>
          <a:xfrm>
            <a:off x="489300" y="1656642"/>
            <a:ext cx="602400" cy="594600"/>
          </a:xfrm>
          <a:prstGeom prst="wedgeEllipseCallout">
            <a:avLst>
              <a:gd fmla="val -16646" name="adj1"/>
              <a:gd fmla="val -87167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933" name="Google Shape;933;p74"/>
          <p:cNvSpPr/>
          <p:nvPr/>
        </p:nvSpPr>
        <p:spPr>
          <a:xfrm>
            <a:off x="7589650" y="1341317"/>
            <a:ext cx="602400" cy="594600"/>
          </a:xfrm>
          <a:prstGeom prst="wedgeEllipseCallout">
            <a:avLst>
              <a:gd fmla="val 87948" name="adj1"/>
              <a:gd fmla="val 1462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0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0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論文其實是給人跳著讀的</a:t>
            </a:r>
            <a:endParaRPr/>
          </a:p>
        </p:txBody>
      </p:sp>
      <p:sp>
        <p:nvSpPr>
          <p:cNvPr id="416" name="Google Shape;416;p3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17" name="Google Shape;417;p30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30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9" name="Google Shape;41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2750" y="643600"/>
            <a:ext cx="4758600" cy="475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75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939" name="Google Shape;939;p7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ChatGPT with Canvas介面</a:t>
            </a:r>
            <a:endParaRPr/>
          </a:p>
        </p:txBody>
      </p:sp>
      <p:sp>
        <p:nvSpPr>
          <p:cNvPr id="940" name="Google Shape;940;p7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41" name="Google Shape;941;p7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2" name="Google Shape;942;p75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3" name="Google Shape;94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226" y="1038500"/>
            <a:ext cx="7895550" cy="5364250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44" name="Google Shape;944;p75"/>
          <p:cNvSpPr/>
          <p:nvPr/>
        </p:nvSpPr>
        <p:spPr>
          <a:xfrm>
            <a:off x="327015" y="1576150"/>
            <a:ext cx="1372200" cy="679200"/>
          </a:xfrm>
          <a:prstGeom prst="wedgeRoundRectCallout">
            <a:avLst>
              <a:gd fmla="val 9666" name="adj1"/>
              <a:gd fmla="val 9800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對話記錄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945" name="Google Shape;945;p75"/>
          <p:cNvSpPr/>
          <p:nvPr/>
        </p:nvSpPr>
        <p:spPr>
          <a:xfrm>
            <a:off x="5438929" y="816925"/>
            <a:ext cx="1906200" cy="679200"/>
          </a:xfrm>
          <a:prstGeom prst="wedgeRoundRectCallout">
            <a:avLst>
              <a:gd fmla="val 9666" name="adj1"/>
              <a:gd fmla="val 9800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視覺化編輯區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946" name="Google Shape;946;p75"/>
          <p:cNvSpPr/>
          <p:nvPr/>
        </p:nvSpPr>
        <p:spPr>
          <a:xfrm>
            <a:off x="5521754" y="4820175"/>
            <a:ext cx="1906200" cy="679200"/>
          </a:xfrm>
          <a:prstGeom prst="wedgeRoundRectCallout">
            <a:avLst>
              <a:gd fmla="val 79628" name="adj1"/>
              <a:gd fmla="val -1580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常用工具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76"/>
          <p:cNvSpPr txBox="1"/>
          <p:nvPr>
            <p:ph idx="1" type="body"/>
          </p:nvPr>
        </p:nvSpPr>
        <p:spPr>
          <a:xfrm>
            <a:off x="3630550" y="1341325"/>
            <a:ext cx="4797900" cy="47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針對整篇文章進行改寫</a:t>
            </a:r>
            <a:endParaRPr/>
          </a:p>
          <a:p>
            <a:pPr indent="-3683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加入emoji</a:t>
            </a:r>
            <a:endParaRPr/>
          </a:p>
          <a:p>
            <a:pPr indent="-3683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加入修飾：調整標題與格式</a:t>
            </a:r>
            <a:endParaRPr/>
          </a:p>
          <a:p>
            <a:pPr indent="-3683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200"/>
              <a:buChar char="●"/>
            </a:pPr>
            <a:r>
              <a:rPr lang="zh-TW">
                <a:solidFill>
                  <a:srgbClr val="FF0000"/>
                </a:solidFill>
              </a:rPr>
              <a:t>調整閱讀難度</a:t>
            </a:r>
            <a:endParaRPr>
              <a:solidFill>
                <a:srgbClr val="FF0000"/>
              </a:solidFill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200"/>
              <a:buChar char="●"/>
            </a:pPr>
            <a:r>
              <a:rPr lang="zh-TW">
                <a:solidFill>
                  <a:srgbClr val="FF0000"/>
                </a:solidFill>
              </a:rPr>
              <a:t>調整文章長度</a:t>
            </a:r>
            <a:endParaRPr>
              <a:solidFill>
                <a:srgbClr val="FF0000"/>
              </a:solidFill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FF0000"/>
              </a:buClr>
              <a:buSzPts val="2200"/>
              <a:buChar char="●"/>
            </a:pPr>
            <a:r>
              <a:rPr lang="zh-TW">
                <a:solidFill>
                  <a:srgbClr val="FF0000"/>
                </a:solidFill>
              </a:rPr>
              <a:t>對文章提出建議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952" name="Google Shape;952;p7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ChatGPT with Canvas常用工具</a:t>
            </a:r>
            <a:endParaRPr/>
          </a:p>
        </p:txBody>
      </p:sp>
      <p:sp>
        <p:nvSpPr>
          <p:cNvPr id="953" name="Google Shape;953;p7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54" name="Google Shape;954;p7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5" name="Google Shape;955;p76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6" name="Google Shape;956;p76"/>
          <p:cNvPicPr preferRelativeResize="0"/>
          <p:nvPr/>
        </p:nvPicPr>
        <p:blipFill rotWithShape="1">
          <a:blip r:embed="rId3">
            <a:alphaModFix/>
          </a:blip>
          <a:srcRect b="0" l="77057" r="0" t="46766"/>
          <a:stretch/>
        </p:blipFill>
        <p:spPr>
          <a:xfrm>
            <a:off x="715550" y="1464325"/>
            <a:ext cx="2791525" cy="4400625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77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962" name="Google Shape;962;p77"/>
          <p:cNvSpPr txBox="1"/>
          <p:nvPr>
            <p:ph type="title"/>
          </p:nvPr>
        </p:nvSpPr>
        <p:spPr>
          <a:xfrm>
            <a:off x="1417750" y="143600"/>
            <a:ext cx="7010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ChatGPT with Canvas修改部分文字</a:t>
            </a:r>
            <a:endParaRPr/>
          </a:p>
        </p:txBody>
      </p:sp>
      <p:sp>
        <p:nvSpPr>
          <p:cNvPr id="963" name="Google Shape;963;p7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64" name="Google Shape;964;p7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5" name="Google Shape;965;p77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66" name="Google Shape;966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56" y="1341331"/>
            <a:ext cx="7712999" cy="4695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78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972" name="Google Shape;972;p78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3" name="Google Shape;973;p7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74" name="Google Shape;974;p7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5" name="Google Shape;975;p7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6" name="Google Shape;976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82350"/>
            <a:ext cx="9144001" cy="5848141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p78"/>
          <p:cNvSpPr/>
          <p:nvPr/>
        </p:nvSpPr>
        <p:spPr>
          <a:xfrm>
            <a:off x="4818950" y="4966528"/>
            <a:ext cx="3609600" cy="11349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修改部分文字時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可能忽略了上下文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79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能夠處理的文件長度依然有其限制，不能太長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常常不小心改寫專有詞彙，請謹慎檢查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ChatGPT傾向結尾時提出明確的結論，但你可能只是撰寫章節中的段落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lang="zh-TW"/>
              <a:t>若分段與ChatGPT撰寫論文，在合併時需要謹慎檢查前後段落的語句是否通順</a:t>
            </a:r>
            <a:endParaRPr/>
          </a:p>
        </p:txBody>
      </p:sp>
      <p:sp>
        <p:nvSpPr>
          <p:cNvPr id="983" name="Google Shape;983;p7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ChatGPT with Canvas限制</a:t>
            </a:r>
            <a:endParaRPr/>
          </a:p>
        </p:txBody>
      </p:sp>
      <p:sp>
        <p:nvSpPr>
          <p:cNvPr id="984" name="Google Shape;984;p7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85" name="Google Shape;985;p7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6" name="Google Shape;986;p79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80"/>
          <p:cNvSpPr txBox="1"/>
          <p:nvPr>
            <p:ph idx="1" type="body"/>
          </p:nvPr>
        </p:nvSpPr>
        <p:spPr>
          <a:xfrm>
            <a:off x="715550" y="-4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992" name="Google Shape;992;p80"/>
          <p:cNvSpPr txBox="1"/>
          <p:nvPr>
            <p:ph type="title"/>
          </p:nvPr>
        </p:nvSpPr>
        <p:spPr>
          <a:xfrm>
            <a:off x="715550" y="47585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跟LLM一起撰寫論文吧！</a:t>
            </a:r>
            <a:endParaRPr/>
          </a:p>
        </p:txBody>
      </p:sp>
      <p:sp>
        <p:nvSpPr>
          <p:cNvPr id="993" name="Google Shape;993;p8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94" name="Google Shape;994;p80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5" name="Google Shape;995;p80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96" name="Google Shape;996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2350" y="2637650"/>
            <a:ext cx="1383300" cy="1383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97" name="Google Shape;997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7346" y="437896"/>
            <a:ext cx="1489300" cy="148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7500" y="2637650"/>
            <a:ext cx="1489300" cy="1489300"/>
          </a:xfrm>
          <a:prstGeom prst="rect">
            <a:avLst/>
          </a:prstGeom>
          <a:noFill/>
          <a:ln>
            <a:noFill/>
          </a:ln>
        </p:spPr>
      </p:pic>
      <p:sp>
        <p:nvSpPr>
          <p:cNvPr id="999" name="Google Shape;999;p80"/>
          <p:cNvSpPr/>
          <p:nvPr/>
        </p:nvSpPr>
        <p:spPr>
          <a:xfrm flipH="1" rot="7200175">
            <a:off x="3068023" y="2042012"/>
            <a:ext cx="1049307" cy="52470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0" name="Google Shape;1000;p80"/>
          <p:cNvSpPr/>
          <p:nvPr/>
        </p:nvSpPr>
        <p:spPr>
          <a:xfrm flipH="1" rot="1059">
            <a:off x="3807158" y="2773811"/>
            <a:ext cx="19479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1" name="Google Shape;1001;p80"/>
          <p:cNvSpPr/>
          <p:nvPr/>
        </p:nvSpPr>
        <p:spPr>
          <a:xfrm rot="-1059">
            <a:off x="3807158" y="3561874"/>
            <a:ext cx="19479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2" name="Google Shape;1002;p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9">
            <a:off x="7447633" y="4536759"/>
            <a:ext cx="1343190" cy="134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Google Shape;1003;p80"/>
          <p:cNvSpPr txBox="1"/>
          <p:nvPr/>
        </p:nvSpPr>
        <p:spPr>
          <a:xfrm rot="-336290">
            <a:off x="5232850" y="5644049"/>
            <a:ext cx="2749143" cy="51185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980000"/>
                </a:solidFill>
              </a:rPr>
              <a:t>你把指導教授放哪去了？</a:t>
            </a:r>
            <a:endParaRPr sz="1800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81"/>
          <p:cNvSpPr/>
          <p:nvPr/>
        </p:nvSpPr>
        <p:spPr>
          <a:xfrm>
            <a:off x="6663850" y="1610725"/>
            <a:ext cx="1073700" cy="29193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9" name="Google Shape;1009;p81"/>
          <p:cNvSpPr txBox="1"/>
          <p:nvPr>
            <p:ph idx="1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0" name="Google Shape;1010;p81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11" name="Google Shape;1011;p81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結語</a:t>
            </a:r>
            <a:endParaRPr/>
          </a:p>
        </p:txBody>
      </p:sp>
      <p:pic>
        <p:nvPicPr>
          <p:cNvPr id="1012" name="Google Shape;1012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5575" y="0"/>
            <a:ext cx="6932950" cy="5168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82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8" name="Google Shape;1018;p82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019" name="Google Shape;1019;p82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AI取代人類了嗎？</a:t>
            </a:r>
            <a:endParaRPr/>
          </a:p>
        </p:txBody>
      </p:sp>
      <p:sp>
        <p:nvSpPr>
          <p:cNvPr id="1020" name="Google Shape;1020;p8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21" name="Google Shape;1021;p82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2" name="Google Shape;1022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175" y="643600"/>
            <a:ext cx="7613761" cy="475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83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028" name="Google Shape;1028;p83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AI</a:t>
            </a:r>
            <a:r>
              <a:rPr lang="zh-TW"/>
              <a:t>素養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學習如何活用眾多的AI工具</a:t>
            </a:r>
            <a:endParaRPr b="0" sz="2400"/>
          </a:p>
        </p:txBody>
      </p:sp>
      <p:sp>
        <p:nvSpPr>
          <p:cNvPr id="1029" name="Google Shape;1029;p8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30" name="Google Shape;1030;p83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1" name="Google Shape;1031;p83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32" name="Google Shape;1032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7675" y="2136725"/>
            <a:ext cx="1383300" cy="1383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33" name="Google Shape;1033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4746" y="3446271"/>
            <a:ext cx="1489300" cy="148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90975" y="3562550"/>
            <a:ext cx="1489300" cy="148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83"/>
          <p:cNvPicPr preferRelativeResize="0"/>
          <p:nvPr/>
        </p:nvPicPr>
        <p:blipFill rotWithShape="1">
          <a:blip r:embed="rId6">
            <a:alphaModFix/>
          </a:blip>
          <a:srcRect b="0" l="0" r="47970" t="0"/>
          <a:stretch/>
        </p:blipFill>
        <p:spPr>
          <a:xfrm>
            <a:off x="4072275" y="876375"/>
            <a:ext cx="1877400" cy="177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83"/>
          <p:cNvPicPr preferRelativeResize="0"/>
          <p:nvPr/>
        </p:nvPicPr>
        <p:blipFill rotWithShape="1">
          <a:blip r:embed="rId7">
            <a:alphaModFix/>
          </a:blip>
          <a:srcRect b="0" l="0" r="69574" t="0"/>
          <a:stretch/>
        </p:blipFill>
        <p:spPr>
          <a:xfrm>
            <a:off x="2955875" y="3102130"/>
            <a:ext cx="1287250" cy="11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Google Shape;1037;p83"/>
          <p:cNvPicPr preferRelativeResize="0"/>
          <p:nvPr/>
        </p:nvPicPr>
        <p:blipFill rotWithShape="1">
          <a:blip r:embed="rId8">
            <a:alphaModFix/>
          </a:blip>
          <a:srcRect b="0" l="0" r="79440" t="0"/>
          <a:stretch/>
        </p:blipFill>
        <p:spPr>
          <a:xfrm>
            <a:off x="1449250" y="3996104"/>
            <a:ext cx="1215000" cy="1128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8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7663" y="1858225"/>
            <a:ext cx="2697026" cy="139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p8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21671" y="574225"/>
            <a:ext cx="1550600" cy="151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8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633950" y="355450"/>
            <a:ext cx="1738749" cy="173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84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046" name="Google Shape;1046;p84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「作業給老師看之前，請用AI修飾。」</a:t>
            </a:r>
            <a:endParaRPr/>
          </a:p>
        </p:txBody>
      </p:sp>
      <p:sp>
        <p:nvSpPr>
          <p:cNvPr id="1047" name="Google Shape;1047;p8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48" name="Google Shape;1048;p8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9" name="Google Shape;1049;p84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0" name="Google Shape;1050;p84"/>
          <p:cNvPicPr preferRelativeResize="0"/>
          <p:nvPr/>
        </p:nvPicPr>
        <p:blipFill rotWithShape="1">
          <a:blip r:embed="rId3">
            <a:alphaModFix/>
          </a:blip>
          <a:srcRect b="12960" l="0" r="0" t="0"/>
          <a:stretch/>
        </p:blipFill>
        <p:spPr>
          <a:xfrm>
            <a:off x="50" y="440136"/>
            <a:ext cx="9144000" cy="483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1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31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「目的性」閱讀：帶著問題找答案</a:t>
            </a:r>
            <a:endParaRPr/>
          </a:p>
        </p:txBody>
      </p:sp>
      <p:sp>
        <p:nvSpPr>
          <p:cNvPr id="426" name="Google Shape;426;p3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27" name="Google Shape;427;p31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31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9" name="Google Shape;429;p31"/>
          <p:cNvPicPr preferRelativeResize="0"/>
          <p:nvPr/>
        </p:nvPicPr>
        <p:blipFill rotWithShape="1">
          <a:blip r:embed="rId3">
            <a:alphaModFix/>
          </a:blip>
          <a:srcRect b="25295" l="0" r="0" t="0"/>
          <a:stretch/>
        </p:blipFill>
        <p:spPr>
          <a:xfrm>
            <a:off x="1505950" y="643600"/>
            <a:ext cx="6132202" cy="4758599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31"/>
          <p:cNvSpPr/>
          <p:nvPr/>
        </p:nvSpPr>
        <p:spPr>
          <a:xfrm>
            <a:off x="5098050" y="4041100"/>
            <a:ext cx="2390100" cy="894900"/>
          </a:xfrm>
          <a:prstGeom prst="wedgeRoundRectCallout">
            <a:avLst>
              <a:gd fmla="val -42197" name="adj1"/>
              <a:gd fmla="val -8298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這裡有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評估結果證據！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431" name="Google Shape;431;p31"/>
          <p:cNvSpPr/>
          <p:nvPr/>
        </p:nvSpPr>
        <p:spPr>
          <a:xfrm>
            <a:off x="674425" y="2319275"/>
            <a:ext cx="2390100" cy="894900"/>
          </a:xfrm>
          <a:prstGeom prst="wedgeRoundRectCallout">
            <a:avLst>
              <a:gd fmla="val 57433" name="adj1"/>
              <a:gd fmla="val -3488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這裡有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演算法細節</a:t>
            </a:r>
            <a:r>
              <a:rPr lang="zh-TW" sz="2400">
                <a:solidFill>
                  <a:srgbClr val="FFFFFF"/>
                </a:solidFill>
              </a:rPr>
              <a:t>！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85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056" name="Google Shape;1056;p85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用AI輔助寫作 ⇨ </a:t>
            </a:r>
            <a:r>
              <a:rPr lang="zh-TW"/>
              <a:t>👌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全部都用AI寫作 ⇨ ⛔</a:t>
            </a:r>
            <a:endParaRPr/>
          </a:p>
        </p:txBody>
      </p:sp>
      <p:sp>
        <p:nvSpPr>
          <p:cNvPr id="1057" name="Google Shape;1057;p8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58" name="Google Shape;1058;p8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https://www.aimspress.com/index/news/detail/2631</a:t>
            </a:r>
            <a:r>
              <a:rPr lang="zh-TW"/>
              <a:t> </a:t>
            </a:r>
            <a:endParaRPr/>
          </a:p>
        </p:txBody>
      </p:sp>
      <p:sp>
        <p:nvSpPr>
          <p:cNvPr id="1059" name="Google Shape;1059;p85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0" name="Google Shape;1060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" y="643588"/>
            <a:ext cx="9144001" cy="4190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86"/>
          <p:cNvSpPr txBox="1"/>
          <p:nvPr>
            <p:ph idx="1" type="body"/>
          </p:nvPr>
        </p:nvSpPr>
        <p:spPr>
          <a:xfrm>
            <a:off x="461175" y="1341325"/>
            <a:ext cx="82218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臺灣學術倫理教育資源中心：大學校園因應生成式AI之指引及教學建議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目前學術界對於使用生成式AI是否需要標註，尚無統一的規定，不過已有學術出版商要求揭露使用生成式AI之聲明。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2023年8月行政院通過之《行政院及所屬機關（構）使用生成式AI參考指引》（國家科學及技術委員會，2023），第六點亦要求「各機關使用生成式AI作為執行業務或提供服務輔助工具時，應適當揭露」。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lang="zh-TW"/>
              <a:t>因此，建議研究者應先瞭解經費補助機關（構）或期刊等單位對於生成式AI之政策，並於著作或報告中適度公開相關訊息，使讀者瞭解著作的創作來源與知識建構的歷程。</a:t>
            </a:r>
            <a:endParaRPr/>
          </a:p>
        </p:txBody>
      </p:sp>
      <p:sp>
        <p:nvSpPr>
          <p:cNvPr id="1066" name="Google Shape;1066;p8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使用AI的自我揭露</a:t>
            </a:r>
            <a:endParaRPr/>
          </a:p>
        </p:txBody>
      </p:sp>
      <p:sp>
        <p:nvSpPr>
          <p:cNvPr id="1067" name="Google Shape;1067;p8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68" name="Google Shape;1068;p8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https://ethics.moe.edu.tw/resource/epaper/html/21/</a:t>
            </a:r>
            <a:r>
              <a:rPr lang="zh-TW"/>
              <a:t> </a:t>
            </a:r>
            <a:endParaRPr/>
          </a:p>
        </p:txBody>
      </p:sp>
      <p:sp>
        <p:nvSpPr>
          <p:cNvPr id="1069" name="Google Shape;1069;p86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87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075" name="Google Shape;1075;p87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慢下來，檢查AI的內容是否正確</a:t>
            </a:r>
            <a:endParaRPr/>
          </a:p>
        </p:txBody>
      </p:sp>
      <p:sp>
        <p:nvSpPr>
          <p:cNvPr id="1076" name="Google Shape;1076;p8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77" name="Google Shape;1077;p8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8" name="Google Shape;1078;p87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79" name="Google Shape;1079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0250" y="643600"/>
            <a:ext cx="5483489" cy="475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88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85" name="Google Shape;1085;p88"/>
          <p:cNvSpPr txBox="1"/>
          <p:nvPr>
            <p:ph type="title"/>
          </p:nvPr>
        </p:nvSpPr>
        <p:spPr>
          <a:xfrm>
            <a:off x="715550" y="5411013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但你也要學會如何駕馭AI</a:t>
            </a:r>
            <a:endParaRPr/>
          </a:p>
        </p:txBody>
      </p:sp>
      <p:sp>
        <p:nvSpPr>
          <p:cNvPr id="1086" name="Google Shape;1086;p88"/>
          <p:cNvSpPr txBox="1"/>
          <p:nvPr>
            <p:ph idx="2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7" name="Google Shape;1087;p88"/>
          <p:cNvSpPr txBox="1"/>
          <p:nvPr>
            <p:ph idx="3" type="title"/>
          </p:nvPr>
        </p:nvSpPr>
        <p:spPr>
          <a:xfrm>
            <a:off x="715550" y="69375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AI能夠成為作研究的翅膀</a:t>
            </a:r>
            <a:endParaRPr/>
          </a:p>
        </p:txBody>
      </p:sp>
      <p:pic>
        <p:nvPicPr>
          <p:cNvPr id="1088" name="Google Shape;1088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5375" y="1632475"/>
            <a:ext cx="6033261" cy="344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8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94" name="Google Shape;1094;p89"/>
          <p:cNvSpPr txBox="1"/>
          <p:nvPr/>
        </p:nvSpPr>
        <p:spPr>
          <a:xfrm>
            <a:off x="4616925" y="18032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感謝聆聽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95" name="Google Shape;1095;p89"/>
          <p:cNvSpPr txBox="1"/>
          <p:nvPr/>
        </p:nvSpPr>
        <p:spPr>
          <a:xfrm>
            <a:off x="4616925" y="26294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096" name="Google Shape;1096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375" y="5340451"/>
            <a:ext cx="546450" cy="54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7" y="3528450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098" name="Google Shape;1098;p89"/>
          <p:cNvSpPr txBox="1"/>
          <p:nvPr/>
        </p:nvSpPr>
        <p:spPr>
          <a:xfrm>
            <a:off x="5469000" y="3540075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有什麼問題嗎？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099" name="Google Shape;1099;p89"/>
          <p:cNvSpPr txBox="1"/>
          <p:nvPr/>
        </p:nvSpPr>
        <p:spPr>
          <a:xfrm>
            <a:off x="5519550" y="43001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5"/>
              </a:rPr>
              <a:t>blog@pulipuli.info</a:t>
            </a:r>
            <a:endParaRPr sz="2200"/>
          </a:p>
        </p:txBody>
      </p:sp>
      <p:pic>
        <p:nvPicPr>
          <p:cNvPr id="1100" name="Google Shape;1100;p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8375" y="4396354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101" name="Google Shape;1101;p89"/>
          <p:cNvSpPr txBox="1"/>
          <p:nvPr/>
        </p:nvSpPr>
        <p:spPr>
          <a:xfrm>
            <a:off x="5469000" y="525597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>
                <a:solidFill>
                  <a:srgbClr val="000000"/>
                </a:solidFill>
              </a:rPr>
              <a:t>BLOG 布丁布丁吃什麼？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blog.pulipuli.info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102" name="Google Shape;1102;p89"/>
          <p:cNvSpPr/>
          <p:nvPr/>
        </p:nvSpPr>
        <p:spPr>
          <a:xfrm>
            <a:off x="497747" y="1848694"/>
            <a:ext cx="3519300" cy="37134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03" name="Google Shape;1103;p89"/>
          <p:cNvGrpSpPr/>
          <p:nvPr/>
        </p:nvGrpSpPr>
        <p:grpSpPr>
          <a:xfrm flipH="1" rot="-5400000">
            <a:off x="3512155" y="3579790"/>
            <a:ext cx="1991966" cy="1543826"/>
            <a:chOff x="3337500" y="1640525"/>
            <a:chExt cx="3773378" cy="3085800"/>
          </a:xfrm>
        </p:grpSpPr>
        <p:sp>
          <p:nvSpPr>
            <p:cNvPr id="1104" name="Google Shape;1104;p8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8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8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07" name="Google Shape;1107;p89"/>
          <p:cNvGrpSpPr/>
          <p:nvPr/>
        </p:nvGrpSpPr>
        <p:grpSpPr>
          <a:xfrm rot="1336272">
            <a:off x="319965" y="2208442"/>
            <a:ext cx="901717" cy="1446156"/>
            <a:chOff x="4509424" y="1600237"/>
            <a:chExt cx="1184961" cy="1900417"/>
          </a:xfrm>
        </p:grpSpPr>
        <p:grpSp>
          <p:nvGrpSpPr>
            <p:cNvPr id="1108" name="Google Shape;1108;p89"/>
            <p:cNvGrpSpPr/>
            <p:nvPr/>
          </p:nvGrpSpPr>
          <p:grpSpPr>
            <a:xfrm>
              <a:off x="4509424" y="1600237"/>
              <a:ext cx="1184961" cy="1900417"/>
              <a:chOff x="4438850" y="1497767"/>
              <a:chExt cx="1384138" cy="2002758"/>
            </a:xfrm>
          </p:grpSpPr>
          <p:sp>
            <p:nvSpPr>
              <p:cNvPr id="1109" name="Google Shape;1109;p89"/>
              <p:cNvSpPr/>
              <p:nvPr/>
            </p:nvSpPr>
            <p:spPr>
              <a:xfrm>
                <a:off x="4438850" y="2399525"/>
                <a:ext cx="1128900" cy="1101000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0" name="Google Shape;1110;p89"/>
              <p:cNvSpPr/>
              <p:nvPr/>
            </p:nvSpPr>
            <p:spPr>
              <a:xfrm rot="900004">
                <a:off x="4570754" y="1625105"/>
                <a:ext cx="1128969" cy="1101026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1111" name="Google Shape;1111;p8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4">
              <a:off x="4599291" y="1736549"/>
              <a:ext cx="918312" cy="16866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12" name="Google Shape;1112;p89"/>
          <p:cNvGrpSpPr/>
          <p:nvPr/>
        </p:nvGrpSpPr>
        <p:grpSpPr>
          <a:xfrm>
            <a:off x="253507" y="4988932"/>
            <a:ext cx="1299300" cy="555194"/>
            <a:chOff x="7243875" y="3780983"/>
            <a:chExt cx="1299300" cy="526200"/>
          </a:xfrm>
        </p:grpSpPr>
        <p:grpSp>
          <p:nvGrpSpPr>
            <p:cNvPr id="1113" name="Google Shape;1113;p89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114" name="Google Shape;1114;p89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5" name="Google Shape;1115;p89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6" name="Google Shape;1116;p89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17" name="Google Shape;1117;p89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118" name="Google Shape;1118;p89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9" name="Google Shape;1119;p89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0" name="Google Shape;1120;p89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121" name="Google Shape;1121;p8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1250" y="5186050"/>
            <a:ext cx="643800" cy="160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2" name="Google Shape;1122;p89"/>
          <p:cNvGrpSpPr/>
          <p:nvPr/>
        </p:nvGrpSpPr>
        <p:grpSpPr>
          <a:xfrm>
            <a:off x="3373269" y="2282813"/>
            <a:ext cx="1016875" cy="1072897"/>
            <a:chOff x="4490675" y="-372879"/>
            <a:chExt cx="1247700" cy="1247700"/>
          </a:xfrm>
        </p:grpSpPr>
        <p:sp>
          <p:nvSpPr>
            <p:cNvPr id="1123" name="Google Shape;1123;p89"/>
            <p:cNvSpPr/>
            <p:nvPr/>
          </p:nvSpPr>
          <p:spPr>
            <a:xfrm>
              <a:off x="4490675" y="-372879"/>
              <a:ext cx="1247700" cy="12477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FFFFF"/>
            </a:solidFill>
            <a:ln cap="flat" cmpd="sng" w="11430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24" name="Google Shape;1124;p89"/>
            <p:cNvGrpSpPr/>
            <p:nvPr/>
          </p:nvGrpSpPr>
          <p:grpSpPr>
            <a:xfrm>
              <a:off x="4579538" y="-271369"/>
              <a:ext cx="1069969" cy="1079355"/>
              <a:chOff x="3750225" y="-93219"/>
              <a:chExt cx="1069969" cy="1079355"/>
            </a:xfrm>
          </p:grpSpPr>
          <p:sp>
            <p:nvSpPr>
              <p:cNvPr id="1125" name="Google Shape;1125;p89"/>
              <p:cNvSpPr/>
              <p:nvPr/>
            </p:nvSpPr>
            <p:spPr>
              <a:xfrm>
                <a:off x="3799594" y="-34464"/>
                <a:ext cx="1020600" cy="1020600"/>
              </a:xfrm>
              <a:prstGeom prst="star5">
                <a:avLst>
                  <a:gd fmla="val 19098" name="adj"/>
                  <a:gd fmla="val 105146" name="hf"/>
                  <a:gd fmla="val 110557" name="vf"/>
                </a:avLst>
              </a:prstGeom>
              <a:solidFill>
                <a:srgbClr val="741B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6" name="Google Shape;1126;p89"/>
              <p:cNvSpPr/>
              <p:nvPr/>
            </p:nvSpPr>
            <p:spPr>
              <a:xfrm>
                <a:off x="3750225" y="-93219"/>
                <a:ext cx="1020600" cy="1020600"/>
              </a:xfrm>
              <a:prstGeom prst="star5">
                <a:avLst>
                  <a:gd fmla="val 19098" name="adj"/>
                  <a:gd fmla="val 105146" name="hf"/>
                  <a:gd fmla="val 110557" name="vf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127" name="Google Shape;1127;p8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655662" y="1548150"/>
            <a:ext cx="3035576" cy="363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32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8" name="Google Shape;43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7851" y="3223901"/>
            <a:ext cx="6208401" cy="354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3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40" name="Google Shape;440;p32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32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2" name="Google Shape;44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7850" y="307075"/>
            <a:ext cx="6208399" cy="2916826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32"/>
          <p:cNvSpPr/>
          <p:nvPr/>
        </p:nvSpPr>
        <p:spPr>
          <a:xfrm>
            <a:off x="5255128" y="696950"/>
            <a:ext cx="1991275" cy="62369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rgbClr val="43434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FF"/>
                </a:solidFill>
                <a:latin typeface="Arial"/>
              </a:rPr>
              <a:t>找飯店</a:t>
            </a:r>
          </a:p>
        </p:txBody>
      </p:sp>
      <p:sp>
        <p:nvSpPr>
          <p:cNvPr id="444" name="Google Shape;444;p32"/>
          <p:cNvSpPr/>
          <p:nvPr/>
        </p:nvSpPr>
        <p:spPr>
          <a:xfrm>
            <a:off x="1607828" y="3653150"/>
            <a:ext cx="4102012" cy="63203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4A86E8"/>
                </a:solidFill>
                <a:latin typeface="Arial"/>
              </a:rPr>
              <a:t>找問題的答案</a:t>
            </a:r>
          </a:p>
        </p:txBody>
      </p:sp>
      <p:sp>
        <p:nvSpPr>
          <p:cNvPr id="445" name="Google Shape;445;p32"/>
          <p:cNvSpPr/>
          <p:nvPr/>
        </p:nvSpPr>
        <p:spPr>
          <a:xfrm>
            <a:off x="4167550" y="5678375"/>
            <a:ext cx="2353500" cy="908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3"/>
          <p:cNvSpPr txBox="1"/>
          <p:nvPr>
            <p:ph idx="1" type="body"/>
          </p:nvPr>
        </p:nvSpPr>
        <p:spPr>
          <a:xfrm>
            <a:off x="715550" y="6431700"/>
            <a:ext cx="7713000" cy="259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33"/>
          <p:cNvSpPr txBox="1"/>
          <p:nvPr>
            <p:ph idx="2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33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53" name="Google Shape;453;p33"/>
          <p:cNvSpPr txBox="1"/>
          <p:nvPr>
            <p:ph type="title"/>
          </p:nvPr>
        </p:nvSpPr>
        <p:spPr>
          <a:xfrm>
            <a:off x="715550" y="506775"/>
            <a:ext cx="7713000" cy="68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SciSpace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閱讀論文功能</a:t>
            </a:r>
            <a:endParaRPr/>
          </a:p>
        </p:txBody>
      </p:sp>
      <p:pic>
        <p:nvPicPr>
          <p:cNvPr id="454" name="Google Shape;4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32525"/>
            <a:ext cx="9143999" cy="390982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3"/>
          <p:cNvSpPr/>
          <p:nvPr/>
        </p:nvSpPr>
        <p:spPr>
          <a:xfrm>
            <a:off x="815025" y="4472600"/>
            <a:ext cx="800100" cy="423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4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34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3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SciSpace文獻細節 (1/2)</a:t>
            </a:r>
            <a:endParaRPr/>
          </a:p>
        </p:txBody>
      </p:sp>
      <p:sp>
        <p:nvSpPr>
          <p:cNvPr id="463" name="Google Shape;463;p3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64" name="Google Shape;464;p3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5" name="Google Shape;46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67808"/>
            <a:ext cx="9144000" cy="5505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usiness Negotiation Workshop by Slidesgo">
  <a:themeElements>
    <a:clrScheme name="Simple Light">
      <a:dk1>
        <a:srgbClr val="000000"/>
      </a:dk1>
      <a:lt1>
        <a:srgbClr val="F9F3DC"/>
      </a:lt1>
      <a:dk2>
        <a:srgbClr val="E5DB29"/>
      </a:dk2>
      <a:lt2>
        <a:srgbClr val="BDC5FF"/>
      </a:lt2>
      <a:accent1>
        <a:srgbClr val="ED8EBC"/>
      </a:accent1>
      <a:accent2>
        <a:srgbClr val="00CE7A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